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310" r:id="rId3"/>
    <p:sldId id="257" r:id="rId4"/>
    <p:sldId id="279" r:id="rId5"/>
    <p:sldId id="258" r:id="rId6"/>
    <p:sldId id="259" r:id="rId7"/>
    <p:sldId id="262" r:id="rId8"/>
    <p:sldId id="287" r:id="rId9"/>
    <p:sldId id="264" r:id="rId10"/>
    <p:sldId id="286" r:id="rId11"/>
    <p:sldId id="263" r:id="rId12"/>
    <p:sldId id="269" r:id="rId13"/>
    <p:sldId id="271" r:id="rId14"/>
    <p:sldId id="268" r:id="rId15"/>
    <p:sldId id="267" r:id="rId16"/>
    <p:sldId id="270" r:id="rId17"/>
    <p:sldId id="272" r:id="rId18"/>
    <p:sldId id="291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65" r:id="rId33"/>
    <p:sldId id="260" r:id="rId34"/>
    <p:sldId id="2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E16378-D8BB-1549-AD29-653157CD3B98}">
          <p14:sldIdLst>
            <p14:sldId id="256"/>
            <p14:sldId id="310"/>
          </p14:sldIdLst>
        </p14:section>
        <p14:section name="Untitled Section" id="{BFEA6220-E8AD-A24A-BABC-F5FC508952A8}">
          <p14:sldIdLst>
            <p14:sldId id="257"/>
            <p14:sldId id="279"/>
            <p14:sldId id="258"/>
            <p14:sldId id="259"/>
            <p14:sldId id="262"/>
            <p14:sldId id="287"/>
            <p14:sldId id="264"/>
            <p14:sldId id="286"/>
            <p14:sldId id="263"/>
            <p14:sldId id="269"/>
            <p14:sldId id="271"/>
            <p14:sldId id="268"/>
            <p14:sldId id="267"/>
            <p14:sldId id="270"/>
            <p14:sldId id="272"/>
            <p14:sldId id="291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90"/>
            <p14:sldId id="265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9"/>
    <p:restoredTop sz="94663"/>
  </p:normalViewPr>
  <p:slideViewPr>
    <p:cSldViewPr snapToGrid="0" snapToObjects="1">
      <p:cViewPr varScale="1">
        <p:scale>
          <a:sx n="96" d="100"/>
          <a:sy n="96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366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5C6DE6-3A14-4C20-8B46-90CBC175CEC3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9E0086-BAC3-4DFE-9F80-826E74B57942}">
      <dgm:prSet/>
      <dgm:spPr/>
      <dgm:t>
        <a:bodyPr/>
        <a:lstStyle/>
        <a:p>
          <a:r>
            <a:rPr lang="en-US"/>
            <a:t>The Simple UI is designed to allow a user to gain insight about the network topology and how traffic transits the network</a:t>
          </a:r>
        </a:p>
      </dgm:t>
    </dgm:pt>
    <dgm:pt modelId="{C7272168-C856-4997-A30A-754B65A138D9}" type="parTrans" cxnId="{03201045-1E4A-4FBC-85A9-4556B540CD29}">
      <dgm:prSet/>
      <dgm:spPr/>
      <dgm:t>
        <a:bodyPr/>
        <a:lstStyle/>
        <a:p>
          <a:endParaRPr lang="en-US"/>
        </a:p>
      </dgm:t>
    </dgm:pt>
    <dgm:pt modelId="{9D432FB3-50D8-401F-80D2-A66F7CBBFA35}" type="sibTrans" cxnId="{03201045-1E4A-4FBC-85A9-4556B540CD29}">
      <dgm:prSet/>
      <dgm:spPr/>
      <dgm:t>
        <a:bodyPr/>
        <a:lstStyle/>
        <a:p>
          <a:endParaRPr lang="en-US"/>
        </a:p>
      </dgm:t>
    </dgm:pt>
    <dgm:pt modelId="{47ACB80A-2ACD-4C22-ACD9-CC8F4493C91F}">
      <dgm:prSet/>
      <dgm:spPr/>
      <dgm:t>
        <a:bodyPr/>
        <a:lstStyle/>
        <a:p>
          <a:r>
            <a:rPr lang="en-US" dirty="0"/>
            <a:t>The Simple UI supports the following</a:t>
          </a:r>
        </a:p>
      </dgm:t>
    </dgm:pt>
    <dgm:pt modelId="{257CA5C1-6B2E-450C-B07B-F308B1DEAB04}" type="parTrans" cxnId="{7711535E-1690-4CD7-B045-036FA84C0F05}">
      <dgm:prSet/>
      <dgm:spPr/>
      <dgm:t>
        <a:bodyPr/>
        <a:lstStyle/>
        <a:p>
          <a:endParaRPr lang="en-US"/>
        </a:p>
      </dgm:t>
    </dgm:pt>
    <dgm:pt modelId="{F0FAD2F4-D571-4655-AAA8-05F1F2D7E64A}" type="sibTrans" cxnId="{7711535E-1690-4CD7-B045-036FA84C0F05}">
      <dgm:prSet/>
      <dgm:spPr/>
      <dgm:t>
        <a:bodyPr/>
        <a:lstStyle/>
        <a:p>
          <a:endParaRPr lang="en-US"/>
        </a:p>
      </dgm:t>
    </dgm:pt>
    <dgm:pt modelId="{803C1848-083A-4428-9002-D3463F70EE5E}">
      <dgm:prSet/>
      <dgm:spPr/>
      <dgm:t>
        <a:bodyPr/>
        <a:lstStyle/>
        <a:p>
          <a:r>
            <a:rPr lang="en-US" dirty="0"/>
            <a:t>Designed to allow non-coders to explore aspects of IGP topology; use cases include:</a:t>
          </a:r>
        </a:p>
      </dgm:t>
    </dgm:pt>
    <dgm:pt modelId="{6DAE06A9-6CA9-4D20-9ED6-5DC2BD39A51B}" type="parTrans" cxnId="{A9DE3FF4-7F59-4A3F-BCB9-71A7F8461CA5}">
      <dgm:prSet/>
      <dgm:spPr/>
      <dgm:t>
        <a:bodyPr/>
        <a:lstStyle/>
        <a:p>
          <a:endParaRPr lang="en-US"/>
        </a:p>
      </dgm:t>
    </dgm:pt>
    <dgm:pt modelId="{10E54DAF-84BF-4B82-8A87-C17B6574DA0D}" type="sibTrans" cxnId="{A9DE3FF4-7F59-4A3F-BCB9-71A7F8461CA5}">
      <dgm:prSet/>
      <dgm:spPr/>
      <dgm:t>
        <a:bodyPr/>
        <a:lstStyle/>
        <a:p>
          <a:endParaRPr lang="en-US"/>
        </a:p>
      </dgm:t>
    </dgm:pt>
    <dgm:pt modelId="{D1C227F6-B129-48AA-81B7-BC22C53590B0}">
      <dgm:prSet/>
      <dgm:spPr/>
      <dgm:t>
        <a:bodyPr/>
        <a:lstStyle/>
        <a:p>
          <a:r>
            <a:rPr lang="en-US" dirty="0"/>
            <a:t>Easily see which Demands source from a specific Node</a:t>
          </a:r>
        </a:p>
      </dgm:t>
    </dgm:pt>
    <dgm:pt modelId="{5DF7D408-CC85-4A28-ACAD-0E330B07BE14}" type="parTrans" cxnId="{2FA3883A-F23F-4731-90A2-8989211C1609}">
      <dgm:prSet/>
      <dgm:spPr/>
      <dgm:t>
        <a:bodyPr/>
        <a:lstStyle/>
        <a:p>
          <a:endParaRPr lang="en-US"/>
        </a:p>
      </dgm:t>
    </dgm:pt>
    <dgm:pt modelId="{7264A61F-955A-4436-B728-D501CA56F48B}" type="sibTrans" cxnId="{2FA3883A-F23F-4731-90A2-8989211C1609}">
      <dgm:prSet/>
      <dgm:spPr/>
      <dgm:t>
        <a:bodyPr/>
        <a:lstStyle/>
        <a:p>
          <a:endParaRPr lang="en-US"/>
        </a:p>
      </dgm:t>
    </dgm:pt>
    <dgm:pt modelId="{63195503-CDDC-4E32-B250-FCA8155251ED}">
      <dgm:prSet/>
      <dgm:spPr/>
      <dgm:t>
        <a:bodyPr/>
        <a:lstStyle/>
        <a:p>
          <a:r>
            <a:rPr lang="en-US" dirty="0"/>
            <a:t>Select a Demand and see its path(s)</a:t>
          </a:r>
        </a:p>
      </dgm:t>
    </dgm:pt>
    <dgm:pt modelId="{36DE07D6-7905-466F-888D-C1AE16A28FCD}" type="parTrans" cxnId="{40EA4DA1-8371-4040-ABB9-A0DDA5BCC00D}">
      <dgm:prSet/>
      <dgm:spPr/>
      <dgm:t>
        <a:bodyPr/>
        <a:lstStyle/>
        <a:p>
          <a:endParaRPr lang="en-US"/>
        </a:p>
      </dgm:t>
    </dgm:pt>
    <dgm:pt modelId="{7F0093ED-3D4F-4F94-8198-9E035342A0B2}" type="sibTrans" cxnId="{40EA4DA1-8371-4040-ABB9-A0DDA5BCC00D}">
      <dgm:prSet/>
      <dgm:spPr/>
      <dgm:t>
        <a:bodyPr/>
        <a:lstStyle/>
        <a:p>
          <a:endParaRPr lang="en-US"/>
        </a:p>
      </dgm:t>
    </dgm:pt>
    <dgm:pt modelId="{376878E6-7B79-4F6D-88BD-CB6D1016D0BC}">
      <dgm:prSet/>
      <dgm:spPr/>
      <dgm:t>
        <a:bodyPr/>
        <a:lstStyle/>
        <a:p>
          <a:r>
            <a:rPr lang="en-US" dirty="0"/>
            <a:t>Select an Interface from a path</a:t>
          </a:r>
        </a:p>
      </dgm:t>
    </dgm:pt>
    <dgm:pt modelId="{CC5A8D37-E966-455F-8C94-7123BB1EBF80}" type="parTrans" cxnId="{20D0ACA6-EFA1-4059-ACF8-E4AB884C59C2}">
      <dgm:prSet/>
      <dgm:spPr/>
      <dgm:t>
        <a:bodyPr/>
        <a:lstStyle/>
        <a:p>
          <a:endParaRPr lang="en-US"/>
        </a:p>
      </dgm:t>
    </dgm:pt>
    <dgm:pt modelId="{4DD9B97D-D2CC-401E-8929-CAF7B33AA053}" type="sibTrans" cxnId="{20D0ACA6-EFA1-4059-ACF8-E4AB884C59C2}">
      <dgm:prSet/>
      <dgm:spPr/>
      <dgm:t>
        <a:bodyPr/>
        <a:lstStyle/>
        <a:p>
          <a:endParaRPr lang="en-US"/>
        </a:p>
      </dgm:t>
    </dgm:pt>
    <dgm:pt modelId="{A8254EA5-2C87-4CE1-A60A-6F426237B7E5}">
      <dgm:prSet/>
      <dgm:spPr/>
      <dgm:t>
        <a:bodyPr/>
        <a:lstStyle/>
        <a:p>
          <a:r>
            <a:rPr lang="en-US" dirty="0"/>
            <a:t>See Demands that egress an Interface</a:t>
          </a:r>
        </a:p>
      </dgm:t>
    </dgm:pt>
    <dgm:pt modelId="{04BD059D-7D5A-41CF-BC39-84C4BEBFE1B2}" type="parTrans" cxnId="{D4295CC3-A00E-45CD-A1C5-67489C66C20C}">
      <dgm:prSet/>
      <dgm:spPr/>
      <dgm:t>
        <a:bodyPr/>
        <a:lstStyle/>
        <a:p>
          <a:endParaRPr lang="en-US"/>
        </a:p>
      </dgm:t>
    </dgm:pt>
    <dgm:pt modelId="{EB8BDF74-0433-4065-9060-E0089979CFBC}" type="sibTrans" cxnId="{D4295CC3-A00E-45CD-A1C5-67489C66C20C}">
      <dgm:prSet/>
      <dgm:spPr/>
      <dgm:t>
        <a:bodyPr/>
        <a:lstStyle/>
        <a:p>
          <a:endParaRPr lang="en-US"/>
        </a:p>
      </dgm:t>
    </dgm:pt>
    <dgm:pt modelId="{D08AC55D-DD78-4C43-A9AC-5ECADCF36CF4}">
      <dgm:prSet/>
      <dgm:spPr/>
      <dgm:t>
        <a:bodyPr/>
        <a:lstStyle/>
        <a:p>
          <a:r>
            <a:rPr lang="en-US" dirty="0"/>
            <a:t>Select Interfaces above a specific utilization</a:t>
          </a:r>
        </a:p>
      </dgm:t>
    </dgm:pt>
    <dgm:pt modelId="{32FF43B3-E89B-4D7E-A28C-C842E74F6DD0}" type="parTrans" cxnId="{FE305691-30DC-4DC5-BB49-A8B5576E413E}">
      <dgm:prSet/>
      <dgm:spPr/>
      <dgm:t>
        <a:bodyPr/>
        <a:lstStyle/>
        <a:p>
          <a:endParaRPr lang="en-US"/>
        </a:p>
      </dgm:t>
    </dgm:pt>
    <dgm:pt modelId="{373F8093-DEC9-43C8-8759-9FCE6E494FFD}" type="sibTrans" cxnId="{FE305691-30DC-4DC5-BB49-A8B5576E413E}">
      <dgm:prSet/>
      <dgm:spPr/>
      <dgm:t>
        <a:bodyPr/>
        <a:lstStyle/>
        <a:p>
          <a:endParaRPr lang="en-US"/>
        </a:p>
      </dgm:t>
    </dgm:pt>
    <dgm:pt modelId="{485DEC2F-79B3-4497-8BC4-4B5744FDC916}">
      <dgm:prSet/>
      <dgm:spPr/>
      <dgm:t>
        <a:bodyPr/>
        <a:lstStyle/>
        <a:p>
          <a:r>
            <a:rPr lang="en-US" dirty="0"/>
            <a:t>Limitations</a:t>
          </a:r>
        </a:p>
      </dgm:t>
    </dgm:pt>
    <dgm:pt modelId="{CF659471-5D89-4CC2-A49E-2BFD37D20F4A}" type="parTrans" cxnId="{BEE849D9-38F7-4B9B-BEDB-5417FA4A395B}">
      <dgm:prSet/>
      <dgm:spPr/>
      <dgm:t>
        <a:bodyPr/>
        <a:lstStyle/>
        <a:p>
          <a:endParaRPr lang="en-US"/>
        </a:p>
      </dgm:t>
    </dgm:pt>
    <dgm:pt modelId="{C5502A38-8139-4D54-AB4A-A358CF5D30E7}" type="sibTrans" cxnId="{BEE849D9-38F7-4B9B-BEDB-5417FA4A395B}">
      <dgm:prSet/>
      <dgm:spPr/>
      <dgm:t>
        <a:bodyPr/>
        <a:lstStyle/>
        <a:p>
          <a:endParaRPr lang="en-US"/>
        </a:p>
      </dgm:t>
    </dgm:pt>
    <dgm:pt modelId="{5F651E40-AD80-4E26-A9A3-312C54AD1559}">
      <dgm:prSet/>
      <dgm:spPr/>
      <dgm:t>
        <a:bodyPr/>
        <a:lstStyle/>
        <a:p>
          <a:r>
            <a:rPr lang="en-US" dirty="0"/>
            <a:t>Does not support MPLS RSVP LSPs</a:t>
          </a:r>
        </a:p>
      </dgm:t>
    </dgm:pt>
    <dgm:pt modelId="{A0ABFD36-4241-4CCF-BCE2-5FE464EE527A}" type="parTrans" cxnId="{52D950D9-5197-4BAC-8516-C427388DDDEC}">
      <dgm:prSet/>
      <dgm:spPr/>
      <dgm:t>
        <a:bodyPr/>
        <a:lstStyle/>
        <a:p>
          <a:endParaRPr lang="en-US"/>
        </a:p>
      </dgm:t>
    </dgm:pt>
    <dgm:pt modelId="{DB8D3EF4-065F-40BE-9C6C-6639AC2E6961}" type="sibTrans" cxnId="{52D950D9-5197-4BAC-8516-C427388DDDEC}">
      <dgm:prSet/>
      <dgm:spPr/>
      <dgm:t>
        <a:bodyPr/>
        <a:lstStyle/>
        <a:p>
          <a:endParaRPr lang="en-US"/>
        </a:p>
      </dgm:t>
    </dgm:pt>
    <dgm:pt modelId="{72881624-D2E5-4473-A960-B3A58791833E}">
      <dgm:prSet/>
      <dgm:spPr/>
      <dgm:t>
        <a:bodyPr/>
        <a:lstStyle/>
        <a:p>
          <a:r>
            <a:rPr lang="en-US" dirty="0"/>
            <a:t>Does *not* support modifying the topology (failing/adding Interfaces, Nodes,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CC9F48ED-C565-4260-A283-016175E22369}" type="parTrans" cxnId="{2165DB63-007B-43D8-A3A7-E5A533BF6A36}">
      <dgm:prSet/>
      <dgm:spPr/>
      <dgm:t>
        <a:bodyPr/>
        <a:lstStyle/>
        <a:p>
          <a:endParaRPr lang="en-US"/>
        </a:p>
      </dgm:t>
    </dgm:pt>
    <dgm:pt modelId="{3FDB3BDF-0D75-4726-96DC-52685F4D5E64}" type="sibTrans" cxnId="{2165DB63-007B-43D8-A3A7-E5A533BF6A36}">
      <dgm:prSet/>
      <dgm:spPr/>
      <dgm:t>
        <a:bodyPr/>
        <a:lstStyle/>
        <a:p>
          <a:endParaRPr lang="en-US"/>
        </a:p>
      </dgm:t>
    </dgm:pt>
    <dgm:pt modelId="{C3E54EF3-3D01-A348-A06A-061C00F6A1DF}" type="pres">
      <dgm:prSet presAssocID="{755C6DE6-3A14-4C20-8B46-90CBC175CEC3}" presName="Name0" presStyleCnt="0">
        <dgm:presLayoutVars>
          <dgm:dir/>
          <dgm:animLvl val="lvl"/>
          <dgm:resizeHandles val="exact"/>
        </dgm:presLayoutVars>
      </dgm:prSet>
      <dgm:spPr/>
    </dgm:pt>
    <dgm:pt modelId="{752CD15C-CEFA-E144-834F-308D0D2597A0}" type="pres">
      <dgm:prSet presAssocID="{47ACB80A-2ACD-4C22-ACD9-CC8F4493C91F}" presName="boxAndChildren" presStyleCnt="0"/>
      <dgm:spPr/>
    </dgm:pt>
    <dgm:pt modelId="{0F4DDD28-627A-2A43-A342-928A8C465187}" type="pres">
      <dgm:prSet presAssocID="{47ACB80A-2ACD-4C22-ACD9-CC8F4493C91F}" presName="parentTextBox" presStyleLbl="node1" presStyleIdx="0" presStyleCnt="2"/>
      <dgm:spPr/>
    </dgm:pt>
    <dgm:pt modelId="{BEACB345-94DC-F44A-8534-2FD027B2BE42}" type="pres">
      <dgm:prSet presAssocID="{47ACB80A-2ACD-4C22-ACD9-CC8F4493C91F}" presName="entireBox" presStyleLbl="node1" presStyleIdx="0" presStyleCnt="2"/>
      <dgm:spPr/>
    </dgm:pt>
    <dgm:pt modelId="{5C7F3307-E4F9-FE47-8895-459F2304E319}" type="pres">
      <dgm:prSet presAssocID="{47ACB80A-2ACD-4C22-ACD9-CC8F4493C91F}" presName="descendantBox" presStyleCnt="0"/>
      <dgm:spPr/>
    </dgm:pt>
    <dgm:pt modelId="{EB071D94-F5E7-8F4B-B02D-5BA44FED1546}" type="pres">
      <dgm:prSet presAssocID="{803C1848-083A-4428-9002-D3463F70EE5E}" presName="childTextBox" presStyleLbl="fgAccFollowNode1" presStyleIdx="0" presStyleCnt="2" custScaleY="153200">
        <dgm:presLayoutVars>
          <dgm:bulletEnabled val="1"/>
        </dgm:presLayoutVars>
      </dgm:prSet>
      <dgm:spPr/>
    </dgm:pt>
    <dgm:pt modelId="{65229811-1F7D-B54C-9623-9BC090792343}" type="pres">
      <dgm:prSet presAssocID="{485DEC2F-79B3-4497-8BC4-4B5744FDC916}" presName="childTextBox" presStyleLbl="fgAccFollowNode1" presStyleIdx="1" presStyleCnt="2" custScaleY="155498">
        <dgm:presLayoutVars>
          <dgm:bulletEnabled val="1"/>
        </dgm:presLayoutVars>
      </dgm:prSet>
      <dgm:spPr/>
    </dgm:pt>
    <dgm:pt modelId="{FC1626E9-EB76-9F46-9C75-494D7B67028F}" type="pres">
      <dgm:prSet presAssocID="{9D432FB3-50D8-401F-80D2-A66F7CBBFA35}" presName="sp" presStyleCnt="0"/>
      <dgm:spPr/>
    </dgm:pt>
    <dgm:pt modelId="{5259F92B-2172-EE46-90E0-B57245F426B3}" type="pres">
      <dgm:prSet presAssocID="{FF9E0086-BAC3-4DFE-9F80-826E74B57942}" presName="arrowAndChildren" presStyleCnt="0"/>
      <dgm:spPr/>
    </dgm:pt>
    <dgm:pt modelId="{B2AD6F1E-5ECA-7340-8444-0AC443AF072C}" type="pres">
      <dgm:prSet presAssocID="{FF9E0086-BAC3-4DFE-9F80-826E74B57942}" presName="parentTextArrow" presStyleLbl="node1" presStyleIdx="1" presStyleCnt="2" custScaleY="35567" custLinFactNeighborX="320" custLinFactNeighborY="-20124"/>
      <dgm:spPr/>
    </dgm:pt>
  </dgm:ptLst>
  <dgm:cxnLst>
    <dgm:cxn modelId="{DEDFAA1A-6833-6E4C-90F0-DE9F422E6530}" type="presOf" srcId="{803C1848-083A-4428-9002-D3463F70EE5E}" destId="{EB071D94-F5E7-8F4B-B02D-5BA44FED1546}" srcOrd="0" destOrd="0" presId="urn:microsoft.com/office/officeart/2005/8/layout/process4"/>
    <dgm:cxn modelId="{2FA3883A-F23F-4731-90A2-8989211C1609}" srcId="{803C1848-083A-4428-9002-D3463F70EE5E}" destId="{D1C227F6-B129-48AA-81B7-BC22C53590B0}" srcOrd="0" destOrd="0" parTransId="{5DF7D408-CC85-4A28-ACAD-0E330B07BE14}" sibTransId="{7264A61F-955A-4436-B728-D501CA56F48B}"/>
    <dgm:cxn modelId="{03201045-1E4A-4FBC-85A9-4556B540CD29}" srcId="{755C6DE6-3A14-4C20-8B46-90CBC175CEC3}" destId="{FF9E0086-BAC3-4DFE-9F80-826E74B57942}" srcOrd="0" destOrd="0" parTransId="{C7272168-C856-4997-A30A-754B65A138D9}" sibTransId="{9D432FB3-50D8-401F-80D2-A66F7CBBFA35}"/>
    <dgm:cxn modelId="{7AF8EC4A-B8FD-554C-A176-8ACE15B48550}" type="presOf" srcId="{63195503-CDDC-4E32-B250-FCA8155251ED}" destId="{EB071D94-F5E7-8F4B-B02D-5BA44FED1546}" srcOrd="0" destOrd="2" presId="urn:microsoft.com/office/officeart/2005/8/layout/process4"/>
    <dgm:cxn modelId="{B0C9084B-BFC1-F84F-BB7F-D7AD6F2B64D6}" type="presOf" srcId="{47ACB80A-2ACD-4C22-ACD9-CC8F4493C91F}" destId="{0F4DDD28-627A-2A43-A342-928A8C465187}" srcOrd="0" destOrd="0" presId="urn:microsoft.com/office/officeart/2005/8/layout/process4"/>
    <dgm:cxn modelId="{75C4B657-BB6D-EE45-BF9F-4D1406966F81}" type="presOf" srcId="{A8254EA5-2C87-4CE1-A60A-6F426237B7E5}" destId="{EB071D94-F5E7-8F4B-B02D-5BA44FED1546}" srcOrd="0" destOrd="4" presId="urn:microsoft.com/office/officeart/2005/8/layout/process4"/>
    <dgm:cxn modelId="{D0E43258-362D-9246-94D4-575555BEAB1A}" type="presOf" srcId="{376878E6-7B79-4F6D-88BD-CB6D1016D0BC}" destId="{EB071D94-F5E7-8F4B-B02D-5BA44FED1546}" srcOrd="0" destOrd="3" presId="urn:microsoft.com/office/officeart/2005/8/layout/process4"/>
    <dgm:cxn modelId="{B381C05C-234C-8442-974D-02788AC7CA9E}" type="presOf" srcId="{5F651E40-AD80-4E26-A9A3-312C54AD1559}" destId="{65229811-1F7D-B54C-9623-9BC090792343}" srcOrd="0" destOrd="1" presId="urn:microsoft.com/office/officeart/2005/8/layout/process4"/>
    <dgm:cxn modelId="{7711535E-1690-4CD7-B045-036FA84C0F05}" srcId="{755C6DE6-3A14-4C20-8B46-90CBC175CEC3}" destId="{47ACB80A-2ACD-4C22-ACD9-CC8F4493C91F}" srcOrd="1" destOrd="0" parTransId="{257CA5C1-6B2E-450C-B07B-F308B1DEAB04}" sibTransId="{F0FAD2F4-D571-4655-AAA8-05F1F2D7E64A}"/>
    <dgm:cxn modelId="{2165DB63-007B-43D8-A3A7-E5A533BF6A36}" srcId="{485DEC2F-79B3-4497-8BC4-4B5744FDC916}" destId="{72881624-D2E5-4473-A960-B3A58791833E}" srcOrd="1" destOrd="0" parTransId="{CC9F48ED-C565-4260-A283-016175E22369}" sibTransId="{3FDB3BDF-0D75-4726-96DC-52685F4D5E64}"/>
    <dgm:cxn modelId="{FE305691-30DC-4DC5-BB49-A8B5576E413E}" srcId="{803C1848-083A-4428-9002-D3463F70EE5E}" destId="{D08AC55D-DD78-4C43-A9AC-5ECADCF36CF4}" srcOrd="4" destOrd="0" parTransId="{32FF43B3-E89B-4D7E-A28C-C842E74F6DD0}" sibTransId="{373F8093-DEC9-43C8-8759-9FCE6E494FFD}"/>
    <dgm:cxn modelId="{AB326492-4BEB-A040-9920-114580EAB1FA}" type="presOf" srcId="{755C6DE6-3A14-4C20-8B46-90CBC175CEC3}" destId="{C3E54EF3-3D01-A348-A06A-061C00F6A1DF}" srcOrd="0" destOrd="0" presId="urn:microsoft.com/office/officeart/2005/8/layout/process4"/>
    <dgm:cxn modelId="{1B849194-8E99-934E-B6F2-328B50FE9143}" type="presOf" srcId="{72881624-D2E5-4473-A960-B3A58791833E}" destId="{65229811-1F7D-B54C-9623-9BC090792343}" srcOrd="0" destOrd="2" presId="urn:microsoft.com/office/officeart/2005/8/layout/process4"/>
    <dgm:cxn modelId="{40EA4DA1-8371-4040-ABB9-A0DDA5BCC00D}" srcId="{803C1848-083A-4428-9002-D3463F70EE5E}" destId="{63195503-CDDC-4E32-B250-FCA8155251ED}" srcOrd="1" destOrd="0" parTransId="{36DE07D6-7905-466F-888D-C1AE16A28FCD}" sibTransId="{7F0093ED-3D4F-4F94-8198-9E035342A0B2}"/>
    <dgm:cxn modelId="{20D0ACA6-EFA1-4059-ACF8-E4AB884C59C2}" srcId="{803C1848-083A-4428-9002-D3463F70EE5E}" destId="{376878E6-7B79-4F6D-88BD-CB6D1016D0BC}" srcOrd="2" destOrd="0" parTransId="{CC5A8D37-E966-455F-8C94-7123BB1EBF80}" sibTransId="{4DD9B97D-D2CC-401E-8929-CAF7B33AA053}"/>
    <dgm:cxn modelId="{2327AAAD-FCB6-434F-B0A4-A0A44C659B43}" type="presOf" srcId="{FF9E0086-BAC3-4DFE-9F80-826E74B57942}" destId="{B2AD6F1E-5ECA-7340-8444-0AC443AF072C}" srcOrd="0" destOrd="0" presId="urn:microsoft.com/office/officeart/2005/8/layout/process4"/>
    <dgm:cxn modelId="{F719E4B3-9E3B-3F4D-BD69-6552436379F8}" type="presOf" srcId="{47ACB80A-2ACD-4C22-ACD9-CC8F4493C91F}" destId="{BEACB345-94DC-F44A-8534-2FD027B2BE42}" srcOrd="1" destOrd="0" presId="urn:microsoft.com/office/officeart/2005/8/layout/process4"/>
    <dgm:cxn modelId="{2189A9BF-A73F-B64B-90A3-86CE70EA3800}" type="presOf" srcId="{485DEC2F-79B3-4497-8BC4-4B5744FDC916}" destId="{65229811-1F7D-B54C-9623-9BC090792343}" srcOrd="0" destOrd="0" presId="urn:microsoft.com/office/officeart/2005/8/layout/process4"/>
    <dgm:cxn modelId="{D4295CC3-A00E-45CD-A1C5-67489C66C20C}" srcId="{803C1848-083A-4428-9002-D3463F70EE5E}" destId="{A8254EA5-2C87-4CE1-A60A-6F426237B7E5}" srcOrd="3" destOrd="0" parTransId="{04BD059D-7D5A-41CF-BC39-84C4BEBFE1B2}" sibTransId="{EB8BDF74-0433-4065-9060-E0089979CFBC}"/>
    <dgm:cxn modelId="{0D6075C5-A6C3-1D4F-92FE-8D6FD49381DD}" type="presOf" srcId="{D1C227F6-B129-48AA-81B7-BC22C53590B0}" destId="{EB071D94-F5E7-8F4B-B02D-5BA44FED1546}" srcOrd="0" destOrd="1" presId="urn:microsoft.com/office/officeart/2005/8/layout/process4"/>
    <dgm:cxn modelId="{BEE849D9-38F7-4B9B-BEDB-5417FA4A395B}" srcId="{47ACB80A-2ACD-4C22-ACD9-CC8F4493C91F}" destId="{485DEC2F-79B3-4497-8BC4-4B5744FDC916}" srcOrd="1" destOrd="0" parTransId="{CF659471-5D89-4CC2-A49E-2BFD37D20F4A}" sibTransId="{C5502A38-8139-4D54-AB4A-A358CF5D30E7}"/>
    <dgm:cxn modelId="{52D950D9-5197-4BAC-8516-C427388DDDEC}" srcId="{485DEC2F-79B3-4497-8BC4-4B5744FDC916}" destId="{5F651E40-AD80-4E26-A9A3-312C54AD1559}" srcOrd="0" destOrd="0" parTransId="{A0ABFD36-4241-4CCF-BCE2-5FE464EE527A}" sibTransId="{DB8D3EF4-065F-40BE-9C6C-6639AC2E6961}"/>
    <dgm:cxn modelId="{A9DE3FF4-7F59-4A3F-BCB9-71A7F8461CA5}" srcId="{47ACB80A-2ACD-4C22-ACD9-CC8F4493C91F}" destId="{803C1848-083A-4428-9002-D3463F70EE5E}" srcOrd="0" destOrd="0" parTransId="{6DAE06A9-6CA9-4D20-9ED6-5DC2BD39A51B}" sibTransId="{10E54DAF-84BF-4B82-8A87-C17B6574DA0D}"/>
    <dgm:cxn modelId="{E3467CFD-184E-5449-ACE6-34277EE0CA86}" type="presOf" srcId="{D08AC55D-DD78-4C43-A9AC-5ECADCF36CF4}" destId="{EB071D94-F5E7-8F4B-B02D-5BA44FED1546}" srcOrd="0" destOrd="5" presId="urn:microsoft.com/office/officeart/2005/8/layout/process4"/>
    <dgm:cxn modelId="{3ADF82B0-A3F7-C642-A63F-1B5FB5868C98}" type="presParOf" srcId="{C3E54EF3-3D01-A348-A06A-061C00F6A1DF}" destId="{752CD15C-CEFA-E144-834F-308D0D2597A0}" srcOrd="0" destOrd="0" presId="urn:microsoft.com/office/officeart/2005/8/layout/process4"/>
    <dgm:cxn modelId="{16DD858F-CF8A-DB41-A56B-6C00E3913F77}" type="presParOf" srcId="{752CD15C-CEFA-E144-834F-308D0D2597A0}" destId="{0F4DDD28-627A-2A43-A342-928A8C465187}" srcOrd="0" destOrd="0" presId="urn:microsoft.com/office/officeart/2005/8/layout/process4"/>
    <dgm:cxn modelId="{1A57296C-15EA-BA40-B96F-A74C7A250DBA}" type="presParOf" srcId="{752CD15C-CEFA-E144-834F-308D0D2597A0}" destId="{BEACB345-94DC-F44A-8534-2FD027B2BE42}" srcOrd="1" destOrd="0" presId="urn:microsoft.com/office/officeart/2005/8/layout/process4"/>
    <dgm:cxn modelId="{A56057A3-C5E6-EB44-99C2-4E964235B221}" type="presParOf" srcId="{752CD15C-CEFA-E144-834F-308D0D2597A0}" destId="{5C7F3307-E4F9-FE47-8895-459F2304E319}" srcOrd="2" destOrd="0" presId="urn:microsoft.com/office/officeart/2005/8/layout/process4"/>
    <dgm:cxn modelId="{94F002A7-492F-EB4E-BD8B-10778641A914}" type="presParOf" srcId="{5C7F3307-E4F9-FE47-8895-459F2304E319}" destId="{EB071D94-F5E7-8F4B-B02D-5BA44FED1546}" srcOrd="0" destOrd="0" presId="urn:microsoft.com/office/officeart/2005/8/layout/process4"/>
    <dgm:cxn modelId="{209FF956-6B32-3A4B-A7DC-348A93FFD572}" type="presParOf" srcId="{5C7F3307-E4F9-FE47-8895-459F2304E319}" destId="{65229811-1F7D-B54C-9623-9BC090792343}" srcOrd="1" destOrd="0" presId="urn:microsoft.com/office/officeart/2005/8/layout/process4"/>
    <dgm:cxn modelId="{05A5A492-A29C-5149-9FF0-810DA1896309}" type="presParOf" srcId="{C3E54EF3-3D01-A348-A06A-061C00F6A1DF}" destId="{FC1626E9-EB76-9F46-9C75-494D7B67028F}" srcOrd="1" destOrd="0" presId="urn:microsoft.com/office/officeart/2005/8/layout/process4"/>
    <dgm:cxn modelId="{E0FB06F3-41C2-2346-A38E-5743A81FAFBE}" type="presParOf" srcId="{C3E54EF3-3D01-A348-A06A-061C00F6A1DF}" destId="{5259F92B-2172-EE46-90E0-B57245F426B3}" srcOrd="2" destOrd="0" presId="urn:microsoft.com/office/officeart/2005/8/layout/process4"/>
    <dgm:cxn modelId="{21C63ADA-9BE3-7343-9E15-746B41FC017A}" type="presParOf" srcId="{5259F92B-2172-EE46-90E0-B57245F426B3}" destId="{B2AD6F1E-5ECA-7340-8444-0AC443AF072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CB345-94DC-F44A-8534-2FD027B2BE42}">
      <dsp:nvSpPr>
        <dsp:cNvPr id="0" name=""/>
        <dsp:cNvSpPr/>
      </dsp:nvSpPr>
      <dsp:spPr>
        <a:xfrm>
          <a:off x="0" y="1472250"/>
          <a:ext cx="9547321" cy="27637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Simple UI supports the following</a:t>
          </a:r>
        </a:p>
      </dsp:txBody>
      <dsp:txXfrm>
        <a:off x="0" y="1472250"/>
        <a:ext cx="9547321" cy="1492424"/>
      </dsp:txXfrm>
    </dsp:sp>
    <dsp:sp modelId="{EB071D94-F5E7-8F4B-B02D-5BA44FED1546}">
      <dsp:nvSpPr>
        <dsp:cNvPr id="0" name=""/>
        <dsp:cNvSpPr/>
      </dsp:nvSpPr>
      <dsp:spPr>
        <a:xfrm>
          <a:off x="0" y="2571227"/>
          <a:ext cx="4773660" cy="19476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Designed to allow non-coders to explore aspects of IGP topology; use cases include: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Easily see which Demands source from a specific Node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Select a Demand and see its path(s)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Select an Interface from a path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See Demands that egress an Interface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Select Interfaces above a specific utilization</a:t>
          </a:r>
        </a:p>
      </dsp:txBody>
      <dsp:txXfrm>
        <a:off x="0" y="2571227"/>
        <a:ext cx="4773660" cy="1947669"/>
      </dsp:txXfrm>
    </dsp:sp>
    <dsp:sp modelId="{65229811-1F7D-B54C-9623-9BC090792343}">
      <dsp:nvSpPr>
        <dsp:cNvPr id="0" name=""/>
        <dsp:cNvSpPr/>
      </dsp:nvSpPr>
      <dsp:spPr>
        <a:xfrm>
          <a:off x="4773660" y="2556620"/>
          <a:ext cx="4773660" cy="1976884"/>
        </a:xfrm>
        <a:prstGeom prst="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Does not support MPLS RSVP LSPs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Does *not* support modifying the topology (failing/adding Interfaces, Nodes, </a:t>
          </a:r>
          <a:r>
            <a:rPr lang="en-US" sz="1300" kern="1200" dirty="0" err="1"/>
            <a:t>etc</a:t>
          </a:r>
          <a:r>
            <a:rPr lang="en-US" sz="1300" kern="1200" dirty="0"/>
            <a:t>)</a:t>
          </a:r>
        </a:p>
      </dsp:txBody>
      <dsp:txXfrm>
        <a:off x="4773660" y="2556620"/>
        <a:ext cx="4773660" cy="1976884"/>
      </dsp:txXfrm>
    </dsp:sp>
    <dsp:sp modelId="{B2AD6F1E-5ECA-7340-8444-0AC443AF072C}">
      <dsp:nvSpPr>
        <dsp:cNvPr id="0" name=""/>
        <dsp:cNvSpPr/>
      </dsp:nvSpPr>
      <dsp:spPr>
        <a:xfrm rot="10800000">
          <a:off x="0" y="0"/>
          <a:ext cx="9547321" cy="1511827"/>
        </a:xfrm>
        <a:prstGeom prst="upArrowCallou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Simple UI is designed to allow a user to gain insight about the network topology and how traffic transits the network</a:t>
          </a:r>
        </a:p>
      </dsp:txBody>
      <dsp:txXfrm rot="10800000">
        <a:off x="0" y="0"/>
        <a:ext cx="9547321" cy="982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50BD7-A703-0845-9927-90AF18D9866B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D5EA3-2B62-2648-A39C-4E6025768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6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E123FD-65A5-D246-ADEF-885C2B3EE8A9}"/>
              </a:ext>
            </a:extLst>
          </p:cNvPr>
          <p:cNvSpPr/>
          <p:nvPr userDrawn="1"/>
        </p:nvSpPr>
        <p:spPr>
          <a:xfrm>
            <a:off x="5388217" y="6643601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06884-7F8A-0442-A114-63813879E5D1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46DAF-B5B3-E94D-903A-35F8B7D54C83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5AD03-ADC0-D54F-9618-CFCFA6815E6D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320391-34E2-5D47-8EE9-0389B52FA74F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D60448-788C-3D43-92C7-7DCC48A7E80B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BB672-8556-7F4C-858A-06177CD3F423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410DE6-140C-9F4A-BAFB-BF0E0FDA9878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8A8560-7239-114C-8FD1-DBB687F8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E604CA-927B-B14E-BA2D-7552C5C4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F87E53-6AA8-CC46-9129-AB585C18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DE60042-397F-4647-B73F-FA87701D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CC4608-A185-1347-8D0B-7FDBAA55DFA0}"/>
              </a:ext>
            </a:extLst>
          </p:cNvPr>
          <p:cNvSpPr/>
          <p:nvPr userDrawn="1"/>
        </p:nvSpPr>
        <p:spPr>
          <a:xfrm>
            <a:off x="5428508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7841D-8465-B542-8BF9-30E5293D3CEA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FF5B2-8253-124E-B527-04D485AC91E7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9FBA0-A598-3547-A1C2-3FD0736679B8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60E0A-93A8-8644-846B-AB6E32594419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C6526-E660-B349-97C3-C3CCC69F909C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4178F-5455-AF42-940D-CA8B2B9766DD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5C7E16-E355-8C46-8235-BE39902CE238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13BAE-81D8-A946-A124-DBEB69C6BB7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35613" y="6751320"/>
            <a:ext cx="957262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Juniper Business Use Only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E03294-4D8D-8345-B7F9-2AD2FA20EAAC}"/>
              </a:ext>
            </a:extLst>
          </p:cNvPr>
          <p:cNvSpPr/>
          <p:nvPr userDrawn="1"/>
        </p:nvSpPr>
        <p:spPr>
          <a:xfrm>
            <a:off x="5441795" y="6646127"/>
            <a:ext cx="1070517" cy="21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m-fiola/network_traffic_modeler_py3" TargetMode="External"/><Relationship Id="rId2" Type="http://schemas.openxmlformats.org/officeDocument/2006/relationships/hyperlink" Target="https://pyntm.readthedocs.io/en/latest/install.html#virtualen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tim-fiola/network_traffic_modeler_py3/master/examples/sample_network_model_file.csv" TargetMode="External"/><Relationship Id="rId2" Type="http://schemas.openxmlformats.org/officeDocument/2006/relationships/hyperlink" Target="https://github.com/tim-fiola/network_traffic_modeler_py3/tree/master/examp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ntm.readthedocs.io/en/latest/index.html" TargetMode="External"/><Relationship Id="rId2" Type="http://schemas.openxmlformats.org/officeDocument/2006/relationships/hyperlink" Target="https://github.com/tim-fiola/network_traffic_modeler_py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7228-0972-824D-A782-5D1C9CE02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pyNTM</a:t>
            </a:r>
            <a:br>
              <a:rPr lang="en-US" dirty="0"/>
            </a:br>
            <a:r>
              <a:rPr lang="en-US" dirty="0"/>
              <a:t>Training Module 2 – 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8A89B-63F7-4A40-AF70-00A4DA4841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Network Traffic Modeler in Python3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70447-C464-854E-8550-503FA4FC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2" y="3779735"/>
            <a:ext cx="3438791" cy="28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5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84C6B-D3C3-3C41-8950-A65C4E2A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85874" cy="3880773"/>
          </a:xfrm>
        </p:spPr>
        <p:txBody>
          <a:bodyPr/>
          <a:lstStyle/>
          <a:p>
            <a:r>
              <a:rPr lang="en-US" dirty="0"/>
              <a:t>Go into the archive directory</a:t>
            </a:r>
          </a:p>
          <a:p>
            <a:pPr lvl="1"/>
            <a:r>
              <a:rPr lang="en-US" dirty="0"/>
              <a:t>Look for </a:t>
            </a:r>
            <a:r>
              <a:rPr lang="en-US" i="1" dirty="0" err="1"/>
              <a:t>requirements.txt</a:t>
            </a:r>
            <a:endParaRPr lang="en-US" i="1" dirty="0"/>
          </a:p>
          <a:p>
            <a:r>
              <a:rPr lang="en-US" dirty="0"/>
              <a:t>Follow directions below to create the virtual environment</a:t>
            </a:r>
          </a:p>
          <a:p>
            <a:r>
              <a:rPr lang="en-US" dirty="0"/>
              <a:t>Example is to the right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3F99C1-41FA-1443-A8AC-7DDF5522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7568"/>
            <a:ext cx="3991381" cy="1550989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your virtual environment (optional)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2CAF18-1E88-8F4F-89F0-A18EB95A498F}"/>
              </a:ext>
            </a:extLst>
          </p:cNvPr>
          <p:cNvGrpSpPr/>
          <p:nvPr/>
        </p:nvGrpSpPr>
        <p:grpSpPr>
          <a:xfrm>
            <a:off x="5195243" y="1450791"/>
            <a:ext cx="6376328" cy="2682881"/>
            <a:chOff x="4825072" y="2108927"/>
            <a:chExt cx="7024028" cy="28186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2E209A-3E51-3143-A973-341202438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5072" y="2108927"/>
              <a:ext cx="7024028" cy="2818674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2F7E458-569A-7142-A13F-1631EA4377EE}"/>
                </a:ext>
              </a:extLst>
            </p:cNvPr>
            <p:cNvSpPr/>
            <p:nvPr/>
          </p:nvSpPr>
          <p:spPr>
            <a:xfrm>
              <a:off x="8159262" y="2108927"/>
              <a:ext cx="3341076" cy="229827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960ABD2-ACFA-6443-8AF5-3D939197E1E4}"/>
                </a:ext>
              </a:extLst>
            </p:cNvPr>
            <p:cNvSpPr/>
            <p:nvPr/>
          </p:nvSpPr>
          <p:spPr>
            <a:xfrm>
              <a:off x="8850924" y="3729471"/>
              <a:ext cx="1464330" cy="229827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45E5EBC-0D48-534A-9103-D7E7A19CDD3F}"/>
                </a:ext>
              </a:extLst>
            </p:cNvPr>
            <p:cNvSpPr/>
            <p:nvPr/>
          </p:nvSpPr>
          <p:spPr>
            <a:xfrm>
              <a:off x="9503464" y="4697774"/>
              <a:ext cx="2345636" cy="229827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7C543C-857E-E24C-AECA-711DC06CFC72}"/>
              </a:ext>
            </a:extLst>
          </p:cNvPr>
          <p:cNvGrpSpPr/>
          <p:nvPr/>
        </p:nvGrpSpPr>
        <p:grpSpPr>
          <a:xfrm>
            <a:off x="5195243" y="4394526"/>
            <a:ext cx="6525487" cy="613757"/>
            <a:chOff x="4729483" y="5699120"/>
            <a:chExt cx="6999077" cy="625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05B9DB-AFAC-654E-8290-7588A58D7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9483" y="5758369"/>
              <a:ext cx="6999077" cy="565985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F1BDA79-CF07-7748-B5CD-5C7FC0421947}"/>
                </a:ext>
              </a:extLst>
            </p:cNvPr>
            <p:cNvSpPr/>
            <p:nvPr/>
          </p:nvSpPr>
          <p:spPr>
            <a:xfrm>
              <a:off x="8891955" y="5699120"/>
              <a:ext cx="1896207" cy="229827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9FF0E0E-D9B9-8647-BDBB-E5950875B8D7}"/>
                </a:ext>
              </a:extLst>
            </p:cNvPr>
            <p:cNvSpPr/>
            <p:nvPr/>
          </p:nvSpPr>
          <p:spPr>
            <a:xfrm>
              <a:off x="9375531" y="6014668"/>
              <a:ext cx="2353029" cy="229827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DD5CB27-95C6-0D49-9333-20280D0EA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35" y="4225563"/>
            <a:ext cx="4517909" cy="2360606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6C620049-CF85-F44B-9F9D-BB3DCEA9F9A2}"/>
              </a:ext>
            </a:extLst>
          </p:cNvPr>
          <p:cNvSpPr/>
          <p:nvPr/>
        </p:nvSpPr>
        <p:spPr>
          <a:xfrm>
            <a:off x="4318477" y="3212018"/>
            <a:ext cx="235938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E54EE-81A1-194A-9965-3A632B881BBC}"/>
              </a:ext>
            </a:extLst>
          </p:cNvPr>
          <p:cNvSpPr txBox="1"/>
          <p:nvPr/>
        </p:nvSpPr>
        <p:spPr>
          <a:xfrm>
            <a:off x="5439509" y="439842"/>
            <a:ext cx="4167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 virtual environment provides an isolated environment and ensures no interference from existing installations and/or dependencies</a:t>
            </a:r>
          </a:p>
        </p:txBody>
      </p:sp>
    </p:spTree>
    <p:extLst>
      <p:ext uri="{BB962C8B-B14F-4D97-AF65-F5344CB8AC3E}">
        <p14:creationId xmlns:p14="http://schemas.microsoft.com/office/powerpoint/2010/main" val="31459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4EA2-6855-FF4C-852A-EA8ACBEF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147527" cy="5431762"/>
          </a:xfrm>
        </p:spPr>
        <p:txBody>
          <a:bodyPr anchor="ctr">
            <a:normAutofit/>
          </a:bodyPr>
          <a:lstStyle/>
          <a:p>
            <a:r>
              <a:rPr lang="en-US" dirty="0"/>
              <a:t>Let’s get started!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68A6DC2-9A7E-4938-8303-F435D1551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080" y="392117"/>
            <a:ext cx="6135958" cy="28777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Switch to the </a:t>
            </a:r>
            <a:r>
              <a:rPr lang="en-US" i="1" dirty="0"/>
              <a:t>examples</a:t>
            </a:r>
            <a:r>
              <a:rPr lang="en-US" dirty="0"/>
              <a:t> directory in the repository</a:t>
            </a:r>
          </a:p>
          <a:p>
            <a:r>
              <a:rPr lang="en-US" dirty="0"/>
              <a:t>Start python3</a:t>
            </a:r>
          </a:p>
          <a:p>
            <a:r>
              <a:rPr lang="en-US" dirty="0"/>
              <a:t>Append parent directory to your sys path</a:t>
            </a:r>
          </a:p>
          <a:p>
            <a:pPr lvl="1"/>
            <a:r>
              <a:rPr lang="en-US" dirty="0"/>
              <a:t>Allows imports from folders in the parent</a:t>
            </a:r>
          </a:p>
          <a:p>
            <a:r>
              <a:rPr lang="en-US" dirty="0"/>
              <a:t>Import the Model object</a:t>
            </a:r>
          </a:p>
          <a:p>
            <a:r>
              <a:rPr lang="en-US" dirty="0"/>
              <a:t>Load Model from data file</a:t>
            </a:r>
          </a:p>
          <a:p>
            <a:pPr lvl="1"/>
            <a:r>
              <a:rPr lang="en-US" i="1" dirty="0" err="1"/>
              <a:t>sample_network_model_file.csv</a:t>
            </a:r>
            <a:r>
              <a:rPr lang="en-US" i="1" dirty="0"/>
              <a:t> </a:t>
            </a:r>
            <a:r>
              <a:rPr lang="en-US" dirty="0"/>
              <a:t>has Interfaces, Nodes, and Demands </a:t>
            </a:r>
          </a:p>
          <a:p>
            <a:pPr lvl="1"/>
            <a:r>
              <a:rPr lang="en-US" dirty="0"/>
              <a:t>IGP only</a:t>
            </a:r>
          </a:p>
          <a:p>
            <a:pPr lvl="1"/>
            <a:r>
              <a:rPr lang="en-US" dirty="0"/>
              <a:t>no RSVP LSPs in the file</a:t>
            </a:r>
          </a:p>
          <a:p>
            <a:r>
              <a:rPr lang="en-US" dirty="0"/>
              <a:t>Observe node objects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17CEA5-1D74-174B-8904-DE1B3E953166}"/>
              </a:ext>
            </a:extLst>
          </p:cNvPr>
          <p:cNvGrpSpPr/>
          <p:nvPr/>
        </p:nvGrpSpPr>
        <p:grpSpPr>
          <a:xfrm>
            <a:off x="3081230" y="4199690"/>
            <a:ext cx="8677760" cy="780554"/>
            <a:chOff x="3021943" y="3565593"/>
            <a:chExt cx="8677760" cy="780554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6AF30EDE-72F0-9D43-858C-E18335805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1943" y="3565593"/>
              <a:ext cx="8677760" cy="75930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13BB450-35D6-1743-B0C3-7CA741FDE465}"/>
                </a:ext>
              </a:extLst>
            </p:cNvPr>
            <p:cNvSpPr/>
            <p:nvPr/>
          </p:nvSpPr>
          <p:spPr>
            <a:xfrm>
              <a:off x="3375174" y="3604047"/>
              <a:ext cx="2867364" cy="27336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0F0475D-463C-E649-8C01-B9B2B62FDABF}"/>
                </a:ext>
              </a:extLst>
            </p:cNvPr>
            <p:cNvSpPr/>
            <p:nvPr/>
          </p:nvSpPr>
          <p:spPr>
            <a:xfrm>
              <a:off x="3456017" y="4004950"/>
              <a:ext cx="7402483" cy="34119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094993-91C7-094C-BC96-5BEA80601EFD}"/>
              </a:ext>
            </a:extLst>
          </p:cNvPr>
          <p:cNvGrpSpPr/>
          <p:nvPr/>
        </p:nvGrpSpPr>
        <p:grpSpPr>
          <a:xfrm>
            <a:off x="2993011" y="5190557"/>
            <a:ext cx="8854198" cy="1451395"/>
            <a:chOff x="2993011" y="5190557"/>
            <a:chExt cx="8854198" cy="14513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A44A73-0C2D-7D46-B4A7-1B11BA756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0874" y="5190557"/>
              <a:ext cx="8796335" cy="1451395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CD115F9-9DCA-1A41-981B-A3301E4959A9}"/>
                </a:ext>
              </a:extLst>
            </p:cNvPr>
            <p:cNvSpPr/>
            <p:nvPr/>
          </p:nvSpPr>
          <p:spPr>
            <a:xfrm>
              <a:off x="2993011" y="5190557"/>
              <a:ext cx="6135958" cy="4680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B69002-FFC3-BE4B-8509-1D67379CC3B1}"/>
                </a:ext>
              </a:extLst>
            </p:cNvPr>
            <p:cNvSpPr/>
            <p:nvPr/>
          </p:nvSpPr>
          <p:spPr>
            <a:xfrm>
              <a:off x="3050874" y="5773317"/>
              <a:ext cx="6135958" cy="4680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A0C584D-93BB-C74F-8DA0-9C0CB7D13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30" y="3421212"/>
            <a:ext cx="3251200" cy="558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8A3F2E5-0688-5640-A7C8-3B7093BE454D}"/>
              </a:ext>
            </a:extLst>
          </p:cNvPr>
          <p:cNvSpPr/>
          <p:nvPr/>
        </p:nvSpPr>
        <p:spPr>
          <a:xfrm>
            <a:off x="3515304" y="3444650"/>
            <a:ext cx="2713453" cy="468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52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62DB40-FC1B-3E4A-A36C-89BB7B4C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92460"/>
            <a:ext cx="8596668" cy="3847170"/>
          </a:xfrm>
        </p:spPr>
        <p:txBody>
          <a:bodyPr>
            <a:normAutofit/>
          </a:bodyPr>
          <a:lstStyle/>
          <a:p>
            <a:r>
              <a:rPr lang="en-US" dirty="0"/>
              <a:t>In order to route the traffic across the network topology to get modeling data, the Model must be explicitly converged</a:t>
            </a:r>
          </a:p>
          <a:p>
            <a:r>
              <a:rPr lang="en-US" dirty="0"/>
              <a:t>A Model should be converged after it is loaded from a file</a:t>
            </a:r>
          </a:p>
          <a:p>
            <a:r>
              <a:rPr lang="en-US" dirty="0"/>
              <a:t>A Model should be re-converged if you make any change to the topology</a:t>
            </a:r>
          </a:p>
          <a:p>
            <a:pPr lvl="1"/>
            <a:r>
              <a:rPr lang="en-US" dirty="0"/>
              <a:t>Failing an Interface or Node</a:t>
            </a:r>
          </a:p>
          <a:p>
            <a:pPr lvl="1"/>
            <a:r>
              <a:rPr lang="en-US" dirty="0"/>
              <a:t>Un-failing an Interface or Node</a:t>
            </a:r>
          </a:p>
          <a:p>
            <a:pPr lvl="1"/>
            <a:r>
              <a:rPr lang="en-US" dirty="0"/>
              <a:t>New Node, Interface, traffic Demand, RSVP LSP, SRLG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Any change, otherwise, to the topology or traffic matrix</a:t>
            </a:r>
          </a:p>
          <a:p>
            <a:r>
              <a:rPr lang="en-US" dirty="0"/>
              <a:t>Use the </a:t>
            </a:r>
            <a:r>
              <a:rPr lang="en-US" i="1" dirty="0" err="1"/>
              <a:t>update_simulation</a:t>
            </a:r>
            <a:r>
              <a:rPr lang="en-US" i="1" dirty="0"/>
              <a:t>() </a:t>
            </a:r>
            <a:r>
              <a:rPr lang="en-US" dirty="0"/>
              <a:t>call on the Model object to converge the model</a:t>
            </a:r>
          </a:p>
          <a:p>
            <a:pPr lvl="1"/>
            <a:r>
              <a:rPr lang="en-US" dirty="0"/>
              <a:t>This will converge the model and run some internal validation checks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67A27-F811-864D-A3BA-D5358CAD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0857"/>
            <a:ext cx="8596668" cy="771602"/>
          </a:xfrm>
        </p:spPr>
        <p:txBody>
          <a:bodyPr/>
          <a:lstStyle/>
          <a:p>
            <a:r>
              <a:rPr lang="en-US" dirty="0"/>
              <a:t>Converging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14464-DD6B-9844-A4E9-B7A60E58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435135"/>
            <a:ext cx="4533900" cy="1206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9A391E-6116-D343-8D5B-2317E4B7DBE0}"/>
              </a:ext>
            </a:extLst>
          </p:cNvPr>
          <p:cNvSpPr/>
          <p:nvPr/>
        </p:nvSpPr>
        <p:spPr>
          <a:xfrm>
            <a:off x="992459" y="5435135"/>
            <a:ext cx="3278458" cy="3411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0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E821C-5D1C-BF48-9BBE-744BF184A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Failing to run </a:t>
            </a:r>
            <a:r>
              <a:rPr lang="en-US" dirty="0" err="1"/>
              <a:t>update_simulation</a:t>
            </a:r>
            <a:r>
              <a:rPr lang="en-US" dirty="0"/>
              <a:t>() is likely to result in incorrect modeling and/or Model exceptions</a:t>
            </a:r>
          </a:p>
          <a:p>
            <a:r>
              <a:rPr lang="en-US" dirty="0"/>
              <a:t>The time it takes to converge the model depends on</a:t>
            </a:r>
          </a:p>
          <a:p>
            <a:pPr lvl="1"/>
            <a:r>
              <a:rPr lang="en-US" dirty="0"/>
              <a:t>How many RSVP LSPs are present</a:t>
            </a:r>
          </a:p>
          <a:p>
            <a:pPr lvl="1"/>
            <a:r>
              <a:rPr lang="en-US" dirty="0"/>
              <a:t>Size of topology</a:t>
            </a:r>
          </a:p>
          <a:p>
            <a:pPr lvl="1"/>
            <a:r>
              <a:rPr lang="en-US" dirty="0"/>
              <a:t>Amount of entries in traffic matrix</a:t>
            </a:r>
          </a:p>
          <a:p>
            <a:pPr lvl="1"/>
            <a:r>
              <a:rPr lang="en-US" dirty="0"/>
              <a:t>The amount of processing/memory available on the machine</a:t>
            </a:r>
          </a:p>
          <a:p>
            <a:r>
              <a:rPr lang="en-US" dirty="0"/>
              <a:t>It may take a couple minutes or more for the model to converge for very large model files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E3308-110A-6D4E-A2B7-18272FFC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the model (continued)</a:t>
            </a:r>
          </a:p>
        </p:txBody>
      </p:sp>
    </p:spTree>
    <p:extLst>
      <p:ext uri="{BB962C8B-B14F-4D97-AF65-F5344CB8AC3E}">
        <p14:creationId xmlns:p14="http://schemas.microsoft.com/office/powerpoint/2010/main" val="375925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B69555-8683-A645-87F0-8C8CABE9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73" y="763643"/>
            <a:ext cx="6173409" cy="362461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Requires full repository download from GitHub or extract the module</a:t>
            </a:r>
          </a:p>
          <a:p>
            <a:pPr lvl="1"/>
            <a:r>
              <a:rPr lang="en-US" dirty="0"/>
              <a:t>Easy access via the virtual environment setup from earlier in this guide</a:t>
            </a:r>
          </a:p>
          <a:p>
            <a:pPr lvl="1"/>
            <a:r>
              <a:rPr lang="en-US" dirty="0"/>
              <a:t>Reference the </a:t>
            </a:r>
            <a:r>
              <a:rPr lang="en-US" i="1" dirty="0"/>
              <a:t>Exercise setup </a:t>
            </a:r>
            <a:r>
              <a:rPr lang="en-US" dirty="0"/>
              <a:t>earlier in this presentation for full instructions to set up the environment to use the repository</a:t>
            </a:r>
          </a:p>
          <a:p>
            <a:r>
              <a:rPr lang="en-US" dirty="0"/>
              <a:t>Make sure the model is converged! </a:t>
            </a:r>
          </a:p>
          <a:p>
            <a:pPr lvl="1"/>
            <a:r>
              <a:rPr lang="en-US" i="1" dirty="0"/>
              <a:t>model1.update_simulation() 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i="1" dirty="0">
                <a:sym typeface="Wingdings" pitchFamily="2" charset="2"/>
              </a:rPr>
              <a:t>model1</a:t>
            </a:r>
            <a:r>
              <a:rPr lang="en-US" dirty="0">
                <a:sym typeface="Wingdings" pitchFamily="2" charset="2"/>
              </a:rPr>
              <a:t> is the Model object</a:t>
            </a:r>
            <a:endParaRPr lang="en-US" dirty="0"/>
          </a:p>
          <a:p>
            <a:r>
              <a:rPr lang="en-US" sz="1500" i="1" dirty="0"/>
              <a:t>graph_network_interactive.make_interactive_network_graph </a:t>
            </a:r>
            <a:r>
              <a:rPr lang="en-US" sz="1500" dirty="0"/>
              <a:t>call </a:t>
            </a:r>
          </a:p>
          <a:p>
            <a:pPr lvl="1"/>
            <a:r>
              <a:rPr lang="en-US" dirty="0"/>
              <a:t>Takes Model object as argument</a:t>
            </a:r>
          </a:p>
          <a:p>
            <a:pPr lvl="1"/>
            <a:r>
              <a:rPr lang="en-US" dirty="0"/>
              <a:t>uses mpld3 python package under the covers</a:t>
            </a:r>
          </a:p>
          <a:p>
            <a:r>
              <a:rPr lang="en-US" dirty="0"/>
              <a:t>Produces interactive graph in browser with tool tips, an interactive legend, and draggable Nodes and Interface endpoints for easier viewing</a:t>
            </a:r>
          </a:p>
          <a:p>
            <a:r>
              <a:rPr lang="en-US" dirty="0"/>
              <a:t>Uses a Node’s lat/lon (y,x) attributes to position Node on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0952C-3BA4-6B4E-B9C7-3ADEE852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78" y="174552"/>
            <a:ext cx="5802424" cy="1003616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(beta) - optional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91D5F-FBE9-DE4F-882F-ABDC1B351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77" y="5363073"/>
            <a:ext cx="5474277" cy="1406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84D5FC-CBAC-2641-900E-2BB9F36E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7" y="5088818"/>
            <a:ext cx="4551085" cy="179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16EF3-E07E-434E-BF91-0CF667BAFE2C}"/>
              </a:ext>
            </a:extLst>
          </p:cNvPr>
          <p:cNvGrpSpPr/>
          <p:nvPr/>
        </p:nvGrpSpPr>
        <p:grpSpPr>
          <a:xfrm>
            <a:off x="6310115" y="174552"/>
            <a:ext cx="5802425" cy="6016941"/>
            <a:chOff x="6310115" y="174552"/>
            <a:chExt cx="5802425" cy="60169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D5E131-73C5-D142-AABC-41BD42136BE0}"/>
                </a:ext>
              </a:extLst>
            </p:cNvPr>
            <p:cNvGrpSpPr/>
            <p:nvPr/>
          </p:nvGrpSpPr>
          <p:grpSpPr>
            <a:xfrm>
              <a:off x="6310115" y="174552"/>
              <a:ext cx="5802424" cy="6016941"/>
              <a:chOff x="5917685" y="401444"/>
              <a:chExt cx="6144862" cy="605511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5237942-D731-6649-83D2-C1FE616E7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7685" y="401444"/>
                <a:ext cx="6144862" cy="605511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789C44-DFC9-EC44-AF5F-363F754769BC}"/>
                  </a:ext>
                </a:extLst>
              </p:cNvPr>
              <p:cNvSpPr txBox="1"/>
              <p:nvPr/>
            </p:nvSpPr>
            <p:spPr>
              <a:xfrm>
                <a:off x="6402965" y="1298290"/>
                <a:ext cx="1955352" cy="402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The Interface from B to A is 0-24% utilized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973D820-3E17-524C-B018-B3BAC3AB1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7109" y="1700938"/>
                <a:ext cx="463531" cy="709835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5714215-F42B-5449-996D-E2920CAF2ABC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8720255" y="2684527"/>
                <a:ext cx="285195" cy="2566451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34E4E6-3C06-DE46-A135-8C7A573BACA4}"/>
                </a:ext>
              </a:extLst>
            </p:cNvPr>
            <p:cNvSpPr txBox="1"/>
            <p:nvPr/>
          </p:nvSpPr>
          <p:spPr>
            <a:xfrm>
              <a:off x="8208998" y="4993741"/>
              <a:ext cx="20336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The Interface from A to B is over 100%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B682CEA-A8F8-F642-B197-D8AAEDBFDDAE}"/>
                </a:ext>
              </a:extLst>
            </p:cNvPr>
            <p:cNvSpPr/>
            <p:nvPr/>
          </p:nvSpPr>
          <p:spPr>
            <a:xfrm>
              <a:off x="11237137" y="763642"/>
              <a:ext cx="875402" cy="898104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F474D2-AFA9-E748-9DD0-A4703CBA02B4}"/>
                </a:ext>
              </a:extLst>
            </p:cNvPr>
            <p:cNvSpPr txBox="1"/>
            <p:nvPr/>
          </p:nvSpPr>
          <p:spPr>
            <a:xfrm>
              <a:off x="11237138" y="2649260"/>
              <a:ext cx="875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Interactive legend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EAC449-7CF1-324C-B7C6-510FCD559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320" y="1693620"/>
              <a:ext cx="0" cy="955640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EFB13E-D44A-6045-8A33-1BBB84059B23}"/>
                </a:ext>
              </a:extLst>
            </p:cNvPr>
            <p:cNvSpPr txBox="1"/>
            <p:nvPr/>
          </p:nvSpPr>
          <p:spPr>
            <a:xfrm>
              <a:off x="11237137" y="3562071"/>
              <a:ext cx="875402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All nodes and circuit midpoints are movable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F81BF8-AC8F-6143-9B04-34CF7D16264A}"/>
                </a:ext>
              </a:extLst>
            </p:cNvPr>
            <p:cNvSpPr txBox="1"/>
            <p:nvPr/>
          </p:nvSpPr>
          <p:spPr>
            <a:xfrm>
              <a:off x="6782803" y="2905343"/>
              <a:ext cx="875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Tooltips appear when hovering over interfaces and nodes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226E99F-38E5-B44B-AAAA-9FE48B8DB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0900" y="3400293"/>
              <a:ext cx="789983" cy="142272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5AE0C4-4C0E-7F40-9E96-D6911C6862D9}"/>
                </a:ext>
              </a:extLst>
            </p:cNvPr>
            <p:cNvCxnSpPr>
              <a:cxnSpLocks/>
            </p:cNvCxnSpPr>
            <p:nvPr/>
          </p:nvCxnSpPr>
          <p:spPr>
            <a:xfrm>
              <a:off x="7558317" y="3118749"/>
              <a:ext cx="546858" cy="281544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23EDB22-26F2-C544-92B3-F47D5EABA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68" y="4388253"/>
            <a:ext cx="3180989" cy="6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2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403C-49CD-434E-9BAA-D26E7232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01" y="132573"/>
            <a:ext cx="8596668" cy="746509"/>
          </a:xfrm>
        </p:spPr>
        <p:txBody>
          <a:bodyPr/>
          <a:lstStyle/>
          <a:p>
            <a:r>
              <a:rPr lang="en-US" dirty="0"/>
              <a:t>Live Exercise 1: Shortest path(s)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B4A3-86D9-F74A-950C-641F7F28A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101" y="879082"/>
            <a:ext cx="8492203" cy="35479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Observe shortest path(s)</a:t>
            </a:r>
          </a:p>
          <a:p>
            <a:pPr lvl="1"/>
            <a:r>
              <a:rPr lang="en-US" dirty="0"/>
              <a:t>If there are multiple shortest paths, the ‘path’ value list will have multiple lists, each one a unique path</a:t>
            </a:r>
          </a:p>
          <a:p>
            <a:pPr lvl="1"/>
            <a:r>
              <a:rPr lang="en-US" dirty="0"/>
              <a:t>Each path list in the ‘path’ value list is an (ordered) list of Interfaces from source to destination</a:t>
            </a:r>
          </a:p>
          <a:p>
            <a:r>
              <a:rPr lang="en-US" dirty="0"/>
              <a:t>In the example below, the shortest path from Node C to Node E </a:t>
            </a:r>
          </a:p>
          <a:p>
            <a:pPr lvl="1"/>
            <a:r>
              <a:rPr lang="en-US" dirty="0"/>
              <a:t>has a total IGP cost of 8</a:t>
            </a:r>
          </a:p>
          <a:p>
            <a:pPr lvl="1"/>
            <a:r>
              <a:rPr lang="en-US" dirty="0"/>
              <a:t>has a single shortest path</a:t>
            </a:r>
          </a:p>
          <a:p>
            <a:pPr lvl="1"/>
            <a:r>
              <a:rPr lang="en-US" dirty="0"/>
              <a:t>egresses 3 Interfaces, in order, from source to destination: </a:t>
            </a:r>
          </a:p>
          <a:p>
            <a:pPr lvl="2"/>
            <a:r>
              <a:rPr lang="en-US" dirty="0"/>
              <a:t>Node C to Node A</a:t>
            </a:r>
          </a:p>
          <a:p>
            <a:pPr lvl="2"/>
            <a:r>
              <a:rPr lang="en-US" dirty="0"/>
              <a:t>Node A to Node B</a:t>
            </a:r>
          </a:p>
          <a:p>
            <a:pPr lvl="2"/>
            <a:r>
              <a:rPr lang="en-US" dirty="0"/>
              <a:t>Node B to Node 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DA2F9-5C49-C548-AAF1-E1E8D577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521820"/>
            <a:ext cx="8492203" cy="220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7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282D3-FAE2-3444-BE98-2F23B2AF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74" y="1270000"/>
            <a:ext cx="5576926" cy="40590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Interface objects have several attributes and methods</a:t>
            </a:r>
          </a:p>
          <a:p>
            <a:r>
              <a:rPr lang="en-US" dirty="0"/>
              <a:t>Quickly find the utilization of each interface with a simple </a:t>
            </a:r>
            <a:r>
              <a:rPr lang="en-US" i="1" dirty="0"/>
              <a:t>for</a:t>
            </a:r>
            <a:r>
              <a:rPr lang="en-US" dirty="0"/>
              <a:t> loop!</a:t>
            </a:r>
          </a:p>
          <a:p>
            <a:pPr lvl="1"/>
            <a:r>
              <a:rPr lang="en-US" dirty="0" err="1"/>
              <a:t>Interface.name</a:t>
            </a:r>
            <a:endParaRPr lang="en-US" dirty="0"/>
          </a:p>
          <a:p>
            <a:pPr lvl="2"/>
            <a:r>
              <a:rPr lang="en-US" dirty="0"/>
              <a:t>Name of the Interface</a:t>
            </a:r>
          </a:p>
          <a:p>
            <a:pPr lvl="1"/>
            <a:r>
              <a:rPr lang="en-US" dirty="0" err="1"/>
              <a:t>Interface.node_object.name</a:t>
            </a:r>
            <a:endParaRPr lang="en-US" dirty="0"/>
          </a:p>
          <a:p>
            <a:pPr lvl="2"/>
            <a:r>
              <a:rPr lang="en-US" dirty="0"/>
              <a:t>Name of the Node object that the Interface resides on</a:t>
            </a:r>
          </a:p>
          <a:p>
            <a:pPr lvl="1"/>
            <a:r>
              <a:rPr lang="en-US" dirty="0" err="1"/>
              <a:t>Interface.utilization</a:t>
            </a:r>
            <a:endParaRPr lang="en-US" dirty="0"/>
          </a:p>
          <a:p>
            <a:pPr lvl="2"/>
            <a:r>
              <a:rPr lang="en-US" dirty="0"/>
              <a:t>% traffic utilization</a:t>
            </a:r>
          </a:p>
          <a:p>
            <a:pPr lvl="1"/>
            <a:r>
              <a:rPr lang="en-US" dirty="0"/>
              <a:t>Easily add qualifiers to find Interfaces with specific qualifiers</a:t>
            </a:r>
          </a:p>
          <a:p>
            <a:pPr lvl="2"/>
            <a:r>
              <a:rPr lang="en-US" dirty="0"/>
              <a:t>For example, Interfaces with utilization 90% or above: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87B29E-00A7-EA46-81A0-56BFE828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look at interface utilization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F2CD3-CA13-3D4B-B3D5-01D6236F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509" y="2620537"/>
            <a:ext cx="5268417" cy="4059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D1194-4D29-DD49-808F-33F76683B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57" y="1270000"/>
            <a:ext cx="5455269" cy="1243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D5D9B-6D5E-2E4F-BF78-2828329A4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22" y="5207989"/>
            <a:ext cx="6114896" cy="8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8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5E679-722E-4A4D-AE66-021980B65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648" y="1636367"/>
            <a:ext cx="7450495" cy="24143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Circuit objects have two member Interface objects</a:t>
            </a:r>
          </a:p>
          <a:p>
            <a:pPr lvl="1"/>
            <a:r>
              <a:rPr lang="en-US" dirty="0"/>
              <a:t>One of the Interfaces fails, the Circuit and the remote Interface objects also fail</a:t>
            </a:r>
          </a:p>
          <a:p>
            <a:r>
              <a:rPr lang="en-US" dirty="0"/>
              <a:t>Step 1: get Interface object</a:t>
            </a:r>
          </a:p>
          <a:p>
            <a:pPr lvl="1"/>
            <a:r>
              <a:rPr lang="en-US" dirty="0"/>
              <a:t>There are a few ways to do this</a:t>
            </a:r>
          </a:p>
          <a:p>
            <a:pPr lvl="1"/>
            <a:r>
              <a:rPr lang="en-US" dirty="0"/>
              <a:t>Technique 1: get interface via </a:t>
            </a:r>
            <a:r>
              <a:rPr lang="en-US" i="1" dirty="0"/>
              <a:t>get_interface_object </a:t>
            </a:r>
            <a:r>
              <a:rPr lang="en-US" dirty="0"/>
              <a:t>Model call</a:t>
            </a:r>
          </a:p>
          <a:p>
            <a:pPr lvl="2"/>
            <a:r>
              <a:rPr lang="en-US" dirty="0"/>
              <a:t>Need to know Node name and Interface name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6084E-2BEA-0C4F-9F4F-548D3354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4463"/>
            <a:ext cx="8495696" cy="1320800"/>
          </a:xfrm>
        </p:spPr>
        <p:txBody>
          <a:bodyPr/>
          <a:lstStyle/>
          <a:p>
            <a:r>
              <a:rPr lang="en-US" dirty="0"/>
              <a:t>Live Exercise 2: Failing an Interface/Circuit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F1807-A809-2B4B-8DA8-0C2A8A19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9" y="4495652"/>
            <a:ext cx="9013213" cy="1041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12A29-DEEC-7D40-941E-08D79E401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9" y="5738495"/>
            <a:ext cx="10367721" cy="965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02DD8-2F7C-DD4A-B0A3-35352A62C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9" y="4132474"/>
            <a:ext cx="4068603" cy="28140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B2D1F7-F81B-B741-8BD0-15C4AEA391B2}"/>
              </a:ext>
            </a:extLst>
          </p:cNvPr>
          <p:cNvSpPr/>
          <p:nvPr/>
        </p:nvSpPr>
        <p:spPr>
          <a:xfrm>
            <a:off x="914400" y="5738495"/>
            <a:ext cx="6260951" cy="2642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58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065312-5FD9-4543-A0B7-45459A3AC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003" y="1634977"/>
            <a:ext cx="4125141" cy="19258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Get an interface object from a Node’s interface list</a:t>
            </a:r>
          </a:p>
          <a:p>
            <a:pPr lvl="1"/>
            <a:r>
              <a:rPr lang="en-US" dirty="0"/>
              <a:t>Only need to know Node name</a:t>
            </a:r>
          </a:p>
          <a:p>
            <a:r>
              <a:rPr lang="en-US" dirty="0"/>
              <a:t>Get the Node object</a:t>
            </a:r>
          </a:p>
          <a:p>
            <a:r>
              <a:rPr lang="en-US" dirty="0"/>
              <a:t>List the Node’s Interfaces</a:t>
            </a:r>
          </a:p>
          <a:p>
            <a:r>
              <a:rPr lang="en-US" dirty="0"/>
              <a:t>Select the Interface from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84FA6D-18F1-3A4C-B36D-C689E4E0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" y="609600"/>
            <a:ext cx="9197787" cy="816980"/>
          </a:xfrm>
        </p:spPr>
        <p:txBody>
          <a:bodyPr>
            <a:noAutofit/>
          </a:bodyPr>
          <a:lstStyle/>
          <a:p>
            <a:r>
              <a:rPr lang="en-US" sz="2800" dirty="0"/>
              <a:t>Step 1 (continued) – get Interface Object (technique 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D4E7A-3294-E24C-AAE0-A7F4820B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03" y="3762054"/>
            <a:ext cx="8496408" cy="27862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1EBB7D-66D4-C948-8635-6AA691B9F280}"/>
              </a:ext>
            </a:extLst>
          </p:cNvPr>
          <p:cNvSpPr/>
          <p:nvPr/>
        </p:nvSpPr>
        <p:spPr>
          <a:xfrm>
            <a:off x="1224116" y="3762054"/>
            <a:ext cx="3598607" cy="2495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8AFAEA-A19B-B244-B614-EF905F2FDBC5}"/>
              </a:ext>
            </a:extLst>
          </p:cNvPr>
          <p:cNvSpPr/>
          <p:nvPr/>
        </p:nvSpPr>
        <p:spPr>
          <a:xfrm>
            <a:off x="1224115" y="4088081"/>
            <a:ext cx="3598607" cy="3659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CEA0F1-8E32-EF46-8E8B-68E63C3F4E88}"/>
              </a:ext>
            </a:extLst>
          </p:cNvPr>
          <p:cNvSpPr/>
          <p:nvPr/>
        </p:nvSpPr>
        <p:spPr>
          <a:xfrm>
            <a:off x="1224114" y="5390856"/>
            <a:ext cx="4871886" cy="3659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8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186355-3D80-5B47-99D6-3C4C3C65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04" y="204787"/>
            <a:ext cx="4602461" cy="650071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0E6BE4-E345-654B-8987-BD9FA8FD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05525"/>
          </a:xfrm>
        </p:spPr>
        <p:txBody>
          <a:bodyPr>
            <a:normAutofit/>
          </a:bodyPr>
          <a:lstStyle/>
          <a:p>
            <a:r>
              <a:rPr lang="en-US" dirty="0"/>
              <a:t>Step 2: fail the interface object</a:t>
            </a:r>
          </a:p>
          <a:p>
            <a:pPr lvl="1"/>
            <a:r>
              <a:rPr lang="en-US" dirty="0"/>
              <a:t>Uses Interface </a:t>
            </a:r>
            <a:r>
              <a:rPr lang="en-US" i="1" dirty="0"/>
              <a:t>fail_interface </a:t>
            </a:r>
            <a:r>
              <a:rPr lang="en-US" dirty="0"/>
              <a:t>method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Step 3: update the simulation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Step 4: check interface utilization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7E5BE-63D2-B641-9277-1AD21B22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1886"/>
            <a:ext cx="8858552" cy="1320800"/>
          </a:xfrm>
        </p:spPr>
        <p:txBody>
          <a:bodyPr/>
          <a:lstStyle/>
          <a:p>
            <a:r>
              <a:rPr lang="en-US" dirty="0"/>
              <a:t>Live Exercise 2: Failing an Interface/Circuit (continued)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7BEB7-221C-7246-A5A9-56C385F2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2" y="2987902"/>
            <a:ext cx="47625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9E540-8C96-1B4A-8C42-B91C830C4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4" y="4313351"/>
            <a:ext cx="4648200" cy="11684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D88CDC-1097-EA46-9CD4-1167C2F47022}"/>
              </a:ext>
            </a:extLst>
          </p:cNvPr>
          <p:cNvSpPr/>
          <p:nvPr/>
        </p:nvSpPr>
        <p:spPr>
          <a:xfrm>
            <a:off x="6912204" y="2066307"/>
            <a:ext cx="2130196" cy="28500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9F2158-2F22-A844-85A5-A59851B7F2AC}"/>
              </a:ext>
            </a:extLst>
          </p:cNvPr>
          <p:cNvSpPr/>
          <p:nvPr/>
        </p:nvSpPr>
        <p:spPr>
          <a:xfrm>
            <a:off x="6912204" y="3803352"/>
            <a:ext cx="2130196" cy="28500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9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8191-D6E8-9247-8E6E-303704E4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85A0-77EE-DD42-9B6F-8057DAC4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v1.0</a:t>
            </a:r>
          </a:p>
          <a:p>
            <a:r>
              <a:rPr lang="en-US" dirty="0"/>
              <a:t>pyNTM v1.5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4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01F130-E2AC-8C4E-9631-C6846F05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5772"/>
            <a:ext cx="8596668" cy="1320800"/>
          </a:xfrm>
        </p:spPr>
        <p:txBody>
          <a:bodyPr/>
          <a:lstStyle/>
          <a:p>
            <a:r>
              <a:rPr lang="en-US" dirty="0"/>
              <a:t>Live Exercise 3: Finding traffic demands on an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F9E67B-3C9B-B742-B4BA-7CF8DD3EC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087"/>
            <a:ext cx="6685367" cy="3880773"/>
          </a:xfrm>
        </p:spPr>
        <p:txBody>
          <a:bodyPr/>
          <a:lstStyle/>
          <a:p>
            <a:r>
              <a:rPr lang="en-US" dirty="0"/>
              <a:t>Looking at the interface utilizations from Exercise 2, the interface from Node A to Node D shows 164% utilized</a:t>
            </a:r>
          </a:p>
          <a:p>
            <a:r>
              <a:rPr lang="en-US" dirty="0"/>
              <a:t>Let’s see which Demands (traffic) is driving that utilization</a:t>
            </a:r>
          </a:p>
          <a:p>
            <a:r>
              <a:rPr lang="en-US" dirty="0"/>
              <a:t>Use the Interface </a:t>
            </a:r>
            <a:r>
              <a:rPr lang="en-US" i="1" dirty="0"/>
              <a:t>demands</a:t>
            </a:r>
            <a:r>
              <a:rPr lang="en-US" dirty="0"/>
              <a:t>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EA3D7-50CE-0347-9EB1-88CC5B49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860" y="914399"/>
            <a:ext cx="4100060" cy="57910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D22CA38-D8E0-6243-AC7D-57694D6F3CE4}"/>
              </a:ext>
            </a:extLst>
          </p:cNvPr>
          <p:cNvSpPr/>
          <p:nvPr/>
        </p:nvSpPr>
        <p:spPr>
          <a:xfrm>
            <a:off x="7580860" y="4797631"/>
            <a:ext cx="1480013" cy="23750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7BA845-35D5-2A45-B001-37CABC9D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7" y="5673519"/>
            <a:ext cx="4953499" cy="10319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B627C9-B162-3B41-887D-F93396AA2FE1}"/>
              </a:ext>
            </a:extLst>
          </p:cNvPr>
          <p:cNvGrpSpPr/>
          <p:nvPr/>
        </p:nvGrpSpPr>
        <p:grpSpPr>
          <a:xfrm>
            <a:off x="279977" y="3150774"/>
            <a:ext cx="6726344" cy="2359295"/>
            <a:chOff x="279977" y="3150774"/>
            <a:chExt cx="6726344" cy="235929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6CFC4C-8BA7-B241-AB9A-C4C85EF0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977" y="3150774"/>
              <a:ext cx="6726344" cy="2355601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CC4E0B0-D010-0E46-B3FA-E074AD8FD215}"/>
                </a:ext>
              </a:extLst>
            </p:cNvPr>
            <p:cNvSpPr/>
            <p:nvPr/>
          </p:nvSpPr>
          <p:spPr>
            <a:xfrm>
              <a:off x="3790653" y="4501191"/>
              <a:ext cx="852599" cy="16581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93CEB42-5841-B845-B1A1-1897629C4BE0}"/>
                </a:ext>
              </a:extLst>
            </p:cNvPr>
            <p:cNvSpPr/>
            <p:nvPr/>
          </p:nvSpPr>
          <p:spPr>
            <a:xfrm>
              <a:off x="2345909" y="5323114"/>
              <a:ext cx="1007164" cy="183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7D054C-4F39-3945-BF74-9974A2A0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962" y="5279098"/>
              <a:ext cx="1817962" cy="230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448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FC5D5D-DB84-5245-814A-B735B74A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274676" cy="3880773"/>
          </a:xfrm>
        </p:spPr>
        <p:txBody>
          <a:bodyPr/>
          <a:lstStyle/>
          <a:p>
            <a:r>
              <a:rPr lang="en-US" dirty="0"/>
              <a:t>There are 6 demands on the Interface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6C39481-EB6B-8648-A2C1-E634C853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 3: Finding traffic demands on an interface (continued)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89D6-8099-324B-BD20-702D4EEC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25" y="3272762"/>
            <a:ext cx="68326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1D1E50-5EE7-084E-B6B5-57C73F947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834801" cy="3880773"/>
          </a:xfrm>
        </p:spPr>
        <p:txBody>
          <a:bodyPr/>
          <a:lstStyle/>
          <a:p>
            <a:r>
              <a:rPr lang="en-US" dirty="0"/>
              <a:t>From our Demand results in Exercise 3, find the path of </a:t>
            </a:r>
            <a:r>
              <a:rPr lang="en-US" i="1" dirty="0"/>
              <a:t>Demand(source = A, dest = B, traffic = 50, name = "’’”)</a:t>
            </a:r>
          </a:p>
          <a:p>
            <a:pPr lvl="1"/>
            <a:r>
              <a:rPr lang="en-US" dirty="0"/>
              <a:t>Keep in mind that the Circuit between Nodes A and B is failed (from Exercise 2)</a:t>
            </a:r>
          </a:p>
          <a:p>
            <a:r>
              <a:rPr lang="en-US" dirty="0"/>
              <a:t>Get the demand object</a:t>
            </a:r>
          </a:p>
          <a:p>
            <a:pPr lvl="1"/>
            <a:r>
              <a:rPr lang="en-US" dirty="0"/>
              <a:t>Either by getting item 2 from </a:t>
            </a:r>
            <a:r>
              <a:rPr lang="en-US" i="1" dirty="0"/>
              <a:t>dmds_int_a_d </a:t>
            </a:r>
            <a:r>
              <a:rPr lang="en-US" dirty="0"/>
              <a:t>(list)</a:t>
            </a:r>
            <a:r>
              <a:rPr lang="en-US" i="1" dirty="0"/>
              <a:t> </a:t>
            </a:r>
            <a:r>
              <a:rPr lang="en-US" dirty="0"/>
              <a:t>(from Exercise 3)</a:t>
            </a:r>
          </a:p>
          <a:p>
            <a:pPr lvl="2"/>
            <a:r>
              <a:rPr lang="en-US" dirty="0"/>
              <a:t>The specific index for this demand will vary; check your own results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Or using the Model </a:t>
            </a:r>
            <a:r>
              <a:rPr lang="en-US" i="1" dirty="0"/>
              <a:t>get_demand_object </a:t>
            </a:r>
            <a:r>
              <a:rPr lang="en-US" dirty="0"/>
              <a:t>method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E7774-141A-9E4A-9053-43A47867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 4: Finding Demand path(s) in an IGP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9842E-A8AF-BF4F-9E28-3808A71F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5554432"/>
            <a:ext cx="5174959" cy="973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56FD9-F19C-6944-B3A0-089F3A19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53" y="5582305"/>
            <a:ext cx="5814709" cy="918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845E5-2AEB-2A4B-8371-8B4AE8504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94" y="4393840"/>
            <a:ext cx="5174959" cy="6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A5FE0B4-9CA1-8546-B60B-35E3F36E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209861"/>
            <a:ext cx="4193818" cy="17205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Live Exercise 4: Finding Demand path(s) in an IGP network (continued)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3ECBF-EDE0-2044-9772-EC58C6298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4418470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demand has 2 ECMP paths</a:t>
            </a:r>
          </a:p>
          <a:p>
            <a:r>
              <a:rPr lang="en-US" dirty="0"/>
              <a:t>The Demand path call returns a list of lists</a:t>
            </a:r>
          </a:p>
          <a:p>
            <a:pPr lvl="1"/>
            <a:r>
              <a:rPr lang="en-US" dirty="0"/>
              <a:t>Each component list shows the Interfaces the Demand egresses, in order, from the source Node to the Destination Node</a:t>
            </a:r>
          </a:p>
          <a:p>
            <a:r>
              <a:rPr lang="en-US" dirty="0"/>
              <a:t>Keep in mind that we previously failed the Circuit between Nodes A and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14D70-260E-AD47-9BD3-32E7FF6C2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18" y="3424765"/>
            <a:ext cx="6514169" cy="3061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79E16-E200-0D43-852F-932FA86F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349" y="975159"/>
            <a:ext cx="6554439" cy="172053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F2D2CD3-BF4C-2A49-ADCB-7ABCE4140314}"/>
              </a:ext>
            </a:extLst>
          </p:cNvPr>
          <p:cNvSpPr/>
          <p:nvPr/>
        </p:nvSpPr>
        <p:spPr>
          <a:xfrm>
            <a:off x="5522026" y="2411134"/>
            <a:ext cx="573974" cy="18956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3CE6A-32A8-864C-B6CD-ED2D7D66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53" y="5047452"/>
            <a:ext cx="1749042" cy="4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5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B9C791-0B40-8449-9A91-5897BFAA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75" y="2160589"/>
            <a:ext cx="5241579" cy="3880773"/>
          </a:xfrm>
        </p:spPr>
        <p:txBody>
          <a:bodyPr/>
          <a:lstStyle/>
          <a:p>
            <a:r>
              <a:rPr lang="en-US" dirty="0"/>
              <a:t>Now that our failure analysis is complete, </a:t>
            </a:r>
            <a:r>
              <a:rPr lang="en-US" dirty="0" err="1"/>
              <a:t>unfail</a:t>
            </a:r>
            <a:r>
              <a:rPr lang="en-US" dirty="0"/>
              <a:t> the Interface on Node A facing Node B</a:t>
            </a:r>
          </a:p>
          <a:p>
            <a:pPr lvl="1"/>
            <a:r>
              <a:rPr lang="en-US" dirty="0"/>
              <a:t>The Interface on Node B facing Node A also </a:t>
            </a:r>
            <a:r>
              <a:rPr lang="en-US" dirty="0" err="1"/>
              <a:t>unfails</a:t>
            </a:r>
            <a:r>
              <a:rPr lang="en-US" dirty="0"/>
              <a:t> automatically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5F35D-734F-6B48-B74A-CC5095F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 5: Unfailing an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05BC-05EC-1A41-ABF6-339AB827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646" y="1219668"/>
            <a:ext cx="6220171" cy="2105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A411CF-06B8-C046-89E9-78E791B5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46" y="3934677"/>
            <a:ext cx="4851134" cy="244237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F7BABC-49AB-EE42-A192-E6125401DE86}"/>
              </a:ext>
            </a:extLst>
          </p:cNvPr>
          <p:cNvSpPr/>
          <p:nvPr/>
        </p:nvSpPr>
        <p:spPr>
          <a:xfrm>
            <a:off x="6164906" y="3934676"/>
            <a:ext cx="3406606" cy="25731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36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B48AAD-60CA-7D49-B36D-B42CC909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Simple User Interface tool (beta)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D25D1AE-E4CE-41C5-9368-7514A0819D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784106"/>
              </p:ext>
            </p:extLst>
          </p:nvPr>
        </p:nvGraphicFramePr>
        <p:xfrm>
          <a:off x="1357745" y="1948543"/>
          <a:ext cx="9547321" cy="4535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101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20C48CB-7312-9C4A-B83C-FC8005CFB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01" y="507999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Simple UI – getting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09A3-EC13-1642-A4D3-B4E19B310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67" y="752768"/>
            <a:ext cx="7418196" cy="356073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BB3194-2EC7-2244-B637-C1B9A8336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66" y="2232833"/>
            <a:ext cx="3729077" cy="356073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In examples folder in repository:</a:t>
            </a:r>
          </a:p>
          <a:p>
            <a:pPr lvl="1"/>
            <a:r>
              <a:rPr lang="en-US" i="1" dirty="0"/>
              <a:t>python3 </a:t>
            </a:r>
            <a:r>
              <a:rPr lang="en-US" i="1" dirty="0" err="1"/>
              <a:t>simple_user_interface.py</a:t>
            </a:r>
            <a:endParaRPr lang="en-US" i="1" dirty="0"/>
          </a:p>
          <a:p>
            <a:r>
              <a:rPr lang="en-US" dirty="0"/>
              <a:t>Push button in upper right corner to open the model file</a:t>
            </a:r>
          </a:p>
          <a:p>
            <a:pPr lvl="1"/>
            <a:r>
              <a:rPr lang="en-US" dirty="0"/>
              <a:t>Select </a:t>
            </a:r>
            <a:r>
              <a:rPr lang="en-US" i="1" dirty="0" err="1"/>
              <a:t>sample_network_model_file.csv</a:t>
            </a:r>
            <a:endParaRPr lang="en-US" i="1" dirty="0"/>
          </a:p>
          <a:p>
            <a:r>
              <a:rPr lang="en-US" dirty="0"/>
              <a:t>Create an interactive network graph in a browser by pressing the button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B55F198-7F4F-8545-8CE9-F915E7656997}"/>
              </a:ext>
            </a:extLst>
          </p:cNvPr>
          <p:cNvSpPr/>
          <p:nvPr/>
        </p:nvSpPr>
        <p:spPr>
          <a:xfrm>
            <a:off x="4464501" y="1043708"/>
            <a:ext cx="1536031" cy="24938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8751F-812F-5A40-A718-5D4C6102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66" y="4804510"/>
            <a:ext cx="7698157" cy="17451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05D0B20-05CA-A34E-AC75-DA8BA8EC1090}"/>
              </a:ext>
            </a:extLst>
          </p:cNvPr>
          <p:cNvSpPr/>
          <p:nvPr/>
        </p:nvSpPr>
        <p:spPr>
          <a:xfrm>
            <a:off x="4404926" y="5980541"/>
            <a:ext cx="1536031" cy="24938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40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B1EABC-47FB-8D41-B55B-147436A16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75" y="363791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8BEA0B-AED6-D747-AD33-C8506FFE2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99" y="1601766"/>
            <a:ext cx="2450974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a Node	</a:t>
            </a:r>
          </a:p>
          <a:p>
            <a:r>
              <a:rPr lang="en-US" dirty="0">
                <a:solidFill>
                  <a:schemeClr val="bg1"/>
                </a:solidFill>
              </a:rPr>
              <a:t>View/select Node’s Interfaces and Interface utilization</a:t>
            </a:r>
          </a:p>
          <a:p>
            <a:r>
              <a:rPr lang="en-US" dirty="0">
                <a:solidFill>
                  <a:schemeClr val="bg1"/>
                </a:solidFill>
              </a:rPr>
              <a:t>View/select Demands (traffic) sourced from and destined to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895C7-5998-DB45-BE77-B8F0FCF9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2" y="1729726"/>
            <a:ext cx="9297599" cy="3440110"/>
          </a:xfrm>
          <a:prstGeom prst="rect">
            <a:avLst/>
          </a:prstGeom>
        </p:spPr>
      </p:pic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67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FD5EA-6E94-C54A-BA0B-220A956E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1" y="178800"/>
            <a:ext cx="4203045" cy="8094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Demand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8DC20E-E569-C24F-A73F-F3AA12A30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20" y="2145840"/>
            <a:ext cx="2305548" cy="38856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a Demand object</a:t>
            </a:r>
          </a:p>
          <a:p>
            <a:r>
              <a:rPr lang="en-US" dirty="0">
                <a:solidFill>
                  <a:schemeClr val="bg1"/>
                </a:solidFill>
              </a:rPr>
              <a:t>View/select Interfaces that Demand egresses from source to destination</a:t>
            </a:r>
          </a:p>
          <a:p>
            <a:r>
              <a:rPr lang="en-US" dirty="0">
                <a:solidFill>
                  <a:schemeClr val="bg1"/>
                </a:solidFill>
              </a:rPr>
              <a:t>Displays multiple paths for a demand if multiple paths exist 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439C7-A246-DD4E-9C3B-0856AB5B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07" y="1042582"/>
            <a:ext cx="9355992" cy="49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04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E2CAA-85A6-5B42-8F06-A08CA0346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Interface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1A02C3-0931-3645-A602-DFD90EE9B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Find/Select Interfaces with utilization greater than a user-defined percentage</a:t>
            </a:r>
          </a:p>
          <a:p>
            <a:r>
              <a:rPr lang="en-US" dirty="0">
                <a:solidFill>
                  <a:schemeClr val="bg1"/>
                </a:solidFill>
              </a:rPr>
              <a:t>Find Demands (traffic) egressing the selected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9326B-1975-2C4C-856C-B33A9C12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86" y="2535685"/>
            <a:ext cx="6792598" cy="2734021"/>
          </a:xfrm>
          <a:prstGeom prst="rect">
            <a:avLst/>
          </a:prstGeom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6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022E-9646-2342-B5E7-839BB929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AD7BD-C52D-184F-8E29-26DD40F3F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4257"/>
            <a:ext cx="5418666" cy="4996544"/>
          </a:xfrm>
        </p:spPr>
        <p:txBody>
          <a:bodyPr>
            <a:normAutofit/>
          </a:bodyPr>
          <a:lstStyle/>
          <a:p>
            <a:r>
              <a:rPr lang="en-US" sz="2400" dirty="0"/>
              <a:t>Use python3!</a:t>
            </a:r>
          </a:p>
          <a:p>
            <a:r>
              <a:rPr lang="en-US" sz="2400" dirty="0"/>
              <a:t>What is pyNTM?</a:t>
            </a:r>
          </a:p>
          <a:p>
            <a:r>
              <a:rPr lang="en-US" sz="2400" dirty="0"/>
              <a:t>Get pyNTM</a:t>
            </a:r>
          </a:p>
          <a:p>
            <a:r>
              <a:rPr lang="en-US" sz="2400" dirty="0"/>
              <a:t>LIVE DEMO - </a:t>
            </a:r>
            <a:r>
              <a:rPr lang="en-US" dirty="0"/>
              <a:t>setting up a virtual environment (if wanted/needed)</a:t>
            </a:r>
          </a:p>
          <a:p>
            <a:r>
              <a:rPr lang="en-US" sz="2400" dirty="0"/>
              <a:t>About the Model file</a:t>
            </a:r>
          </a:p>
          <a:p>
            <a:r>
              <a:rPr lang="en-US" sz="2400" dirty="0"/>
              <a:t>Setting up for the Exercises</a:t>
            </a:r>
          </a:p>
          <a:p>
            <a:r>
              <a:rPr lang="en-US" sz="2400" dirty="0"/>
              <a:t>Converging the Model</a:t>
            </a:r>
          </a:p>
          <a:p>
            <a:r>
              <a:rPr lang="en-US" sz="2400" dirty="0"/>
              <a:t>Visualization (beta)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DD448-577E-B342-B4A0-3FB2AB90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0400"/>
            <a:ext cx="3438791" cy="28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2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A303A5-38E5-894E-AA74-ACECAC29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Path Explorer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B68A7-EEFB-CF47-A010-B18E46CBB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Select a source and destination Node</a:t>
            </a:r>
          </a:p>
          <a:p>
            <a:r>
              <a:rPr lang="en-US">
                <a:solidFill>
                  <a:schemeClr val="bg1"/>
                </a:solidFill>
              </a:rPr>
              <a:t>Find all shortest paths between the 2 Nodes</a:t>
            </a:r>
          </a:p>
          <a:p>
            <a:r>
              <a:rPr lang="en-US">
                <a:solidFill>
                  <a:schemeClr val="bg1"/>
                </a:solidFill>
              </a:rPr>
              <a:t>View/Select the Interfaces in any shortest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3B9FA-9BFF-CE43-BE60-1A0FD821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487" y="1672147"/>
            <a:ext cx="7165831" cy="4048694"/>
          </a:xfrm>
          <a:prstGeom prst="rect">
            <a:avLst/>
          </a:prstGeom>
        </p:spPr>
      </p:pic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0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76ED6-D5D5-E84C-8304-9DD56B55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107" y="2768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893455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9665-0545-4149-B947-C8DE0AF6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34C45-93E9-144E-97D9-2F7929B1D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80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821A7-1A93-B248-B431-662E11CB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43" y="166800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LIVE DEMO –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04C06-C6B1-D744-8FD9-D059FA459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443" y="1542408"/>
            <a:ext cx="4873358" cy="504374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Benefits of virtual environment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Isolated environment to work in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Allows easy access to pyNTM beta features if you download the archive from 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github</a:t>
            </a: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Simple user interface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Network visualization</a:t>
            </a:r>
            <a:endParaRPr lang="en-US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https://pyntm.readthedocs.io/en/latest/install.html#virtualenv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Download the archive from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Download the zip file from </a:t>
            </a:r>
            <a:r>
              <a:rPr lang="en-US" dirty="0">
                <a:hlinkClick r:id="rId3"/>
              </a:rPr>
              <a:t>https://github.com/tim-fiola/network_traffic_modeler_py3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Unzip the archive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the archive, cd to directory that contains </a:t>
            </a:r>
            <a:r>
              <a:rPr lang="en-US" i="1" dirty="0" err="1">
                <a:solidFill>
                  <a:schemeClr val="bg1"/>
                </a:solidFill>
              </a:rPr>
              <a:t>requirements.txt</a:t>
            </a:r>
            <a:r>
              <a:rPr lang="en-US" i="1" dirty="0">
                <a:solidFill>
                  <a:schemeClr val="bg1"/>
                </a:solidFill>
              </a:rPr>
              <a:t> (</a:t>
            </a:r>
            <a:r>
              <a:rPr lang="en-US" i="1" u="sng" dirty="0">
                <a:solidFill>
                  <a:schemeClr val="bg1"/>
                </a:solidFill>
              </a:rPr>
              <a:t>network_traffic_modeler_py3-master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folder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Follow steps to the right to start </a:t>
            </a:r>
            <a:r>
              <a:rPr lang="en-US" dirty="0" err="1">
                <a:solidFill>
                  <a:schemeClr val="bg1"/>
                </a:solidFill>
              </a:rPr>
              <a:t>venv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 </a:t>
            </a: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You will now have a (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venv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) in front of your prompt</a:t>
            </a: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To get easy access to the beta features 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Switch to the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examples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directory in the archive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Start python3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Append the parent directory to 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sys.path</a:t>
            </a:r>
            <a:endParaRPr lang="en-US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pPr lvl="8"/>
            <a:endParaRPr lang="en-US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5E58D-F512-2C46-B32F-5D8341FBF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74" y="2201772"/>
            <a:ext cx="5558149" cy="290413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7C5E9D-63C3-B241-88A1-183542F08628}"/>
              </a:ext>
            </a:extLst>
          </p:cNvPr>
          <p:cNvGrpSpPr/>
          <p:nvPr/>
        </p:nvGrpSpPr>
        <p:grpSpPr>
          <a:xfrm>
            <a:off x="5544880" y="166800"/>
            <a:ext cx="4978483" cy="1886511"/>
            <a:chOff x="5549474" y="204627"/>
            <a:chExt cx="6206222" cy="25999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161CB5-4F85-984E-AD2B-AB539668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9474" y="204627"/>
              <a:ext cx="6206222" cy="259990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B1FB87-22DE-6F4C-879B-D02E9D47F883}"/>
                </a:ext>
              </a:extLst>
            </p:cNvPr>
            <p:cNvSpPr/>
            <p:nvPr/>
          </p:nvSpPr>
          <p:spPr>
            <a:xfrm>
              <a:off x="9707819" y="1709205"/>
              <a:ext cx="1438601" cy="212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E16123-4AD6-C34D-B214-4C1F5E274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90" y="5317492"/>
            <a:ext cx="6814348" cy="112037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39BB87C-DA04-CC40-B0F8-82F2BF208A17}"/>
              </a:ext>
            </a:extLst>
          </p:cNvPr>
          <p:cNvSpPr/>
          <p:nvPr/>
        </p:nvSpPr>
        <p:spPr>
          <a:xfrm>
            <a:off x="5044444" y="5435601"/>
            <a:ext cx="514521" cy="1743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96D79B-92F1-3B48-939E-9A8A5A506A49}"/>
              </a:ext>
            </a:extLst>
          </p:cNvPr>
          <p:cNvSpPr/>
          <p:nvPr/>
        </p:nvSpPr>
        <p:spPr>
          <a:xfrm>
            <a:off x="6339254" y="93993"/>
            <a:ext cx="2523917" cy="3261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15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7C078-4245-1949-A104-A4B3290F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77" y="624217"/>
            <a:ext cx="4870398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sample model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52F7-13FB-4D46-9900-E165A6D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4203045" cy="41439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 to </a:t>
            </a:r>
            <a:r>
              <a:rPr lang="en-US" dirty="0">
                <a:hlinkClick r:id="rId2"/>
              </a:rPr>
              <a:t>https://github.com/tim-fiola/network_traffic_modeler_py3/tree/master/examples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Retrieve the </a:t>
            </a:r>
            <a:r>
              <a:rPr lang="en-US" b="1" i="1" dirty="0" err="1">
                <a:solidFill>
                  <a:schemeClr val="bg1"/>
                </a:solidFill>
              </a:rPr>
              <a:t>sample_network_model_file.csv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file and put it in the local directory you want to work in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wget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hlinkClick r:id="rId3"/>
              </a:rPr>
              <a:t>https://raw.githubusercontent.com/tim-fiola/network_traffic_modeler_py3/master/examples/sample_network_model_file.csv</a:t>
            </a:r>
            <a:endParaRPr lang="en-US" i="1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OR</a:t>
            </a:r>
            <a:r>
              <a:rPr lang="en-US" dirty="0">
                <a:solidFill>
                  <a:schemeClr val="bg1"/>
                </a:solidFill>
              </a:rPr>
              <a:t> Download entire repository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9A7BD-6D67-354E-A41B-F9A0EC13B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921" y="387551"/>
            <a:ext cx="6418550" cy="2647651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98E516-404F-2B4E-A346-CD1845A92EEB}"/>
              </a:ext>
            </a:extLst>
          </p:cNvPr>
          <p:cNvSpPr/>
          <p:nvPr/>
        </p:nvSpPr>
        <p:spPr>
          <a:xfrm>
            <a:off x="5333880" y="2444817"/>
            <a:ext cx="1557808" cy="26950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E6D81B-AECA-E64D-847E-4B7E5E6EF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475" y="3509566"/>
            <a:ext cx="6630687" cy="321795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9E3EF2-96F4-8E4D-97FB-08B3F7C891DE}"/>
              </a:ext>
            </a:extLst>
          </p:cNvPr>
          <p:cNvSpPr/>
          <p:nvPr/>
        </p:nvSpPr>
        <p:spPr>
          <a:xfrm>
            <a:off x="5210475" y="3429000"/>
            <a:ext cx="6630687" cy="40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5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D3F2D4-91B2-354E-B17B-F471CB467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>
            <a:normAutofit/>
          </a:bodyPr>
          <a:lstStyle/>
          <a:p>
            <a:r>
              <a:rPr lang="en-US" sz="2400" dirty="0"/>
              <a:t>Live Exercise 1: shortest path(s)</a:t>
            </a:r>
          </a:p>
          <a:p>
            <a:pPr lvl="1"/>
            <a:r>
              <a:rPr lang="en-US" sz="2000" dirty="0"/>
              <a:t>Examine IGP topology for the shortest path(s) between two Nodes</a:t>
            </a:r>
          </a:p>
          <a:p>
            <a:r>
              <a:rPr lang="en-US" sz="2400" dirty="0"/>
              <a:t>Live Exercise 2: Failing an Interface</a:t>
            </a:r>
          </a:p>
          <a:p>
            <a:pPr lvl="1"/>
            <a:r>
              <a:rPr lang="en-US" sz="2000" dirty="0"/>
              <a:t>Failing an Interface and assessing impact on Interface utilization</a:t>
            </a:r>
          </a:p>
          <a:p>
            <a:r>
              <a:rPr lang="en-US" sz="2400" dirty="0"/>
              <a:t>Live Exercise 3: Finding traffic Demands on an Interface</a:t>
            </a:r>
          </a:p>
          <a:p>
            <a:pPr lvl="1"/>
            <a:r>
              <a:rPr lang="en-US" sz="2000" dirty="0"/>
              <a:t>Determine which Demands are driving Interface utilization</a:t>
            </a:r>
          </a:p>
          <a:p>
            <a:r>
              <a:rPr lang="en-US" sz="2400" dirty="0"/>
              <a:t>Live Exercise 4: Finding the path(s) of a specific Demand</a:t>
            </a:r>
          </a:p>
          <a:p>
            <a:pPr lvl="1"/>
            <a:r>
              <a:rPr lang="en-US" sz="2000" dirty="0"/>
              <a:t>Determine the ECMP path(s) a Demand takes through the IGP topology</a:t>
            </a:r>
          </a:p>
          <a:p>
            <a:r>
              <a:rPr lang="en-US" sz="2400" dirty="0"/>
              <a:t>Live Exercise 5: Unfailing an Interface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6E37FE-ECBA-BB4D-B8A7-C44159D3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(continued)</a:t>
            </a:r>
          </a:p>
        </p:txBody>
      </p:sp>
    </p:spTree>
    <p:extLst>
      <p:ext uri="{BB962C8B-B14F-4D97-AF65-F5344CB8AC3E}">
        <p14:creationId xmlns:p14="http://schemas.microsoft.com/office/powerpoint/2010/main" val="334577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8C88C-520D-8B4A-B7F4-B85A2E4B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What is pyNTM?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BB0F-8C38-DB46-AD22-5B439871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517191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pyNTM is the Network Traffic Modeler in python3</a:t>
            </a:r>
          </a:p>
          <a:p>
            <a:pPr lvl="1"/>
            <a:r>
              <a:rPr lang="en-US" sz="1800" dirty="0"/>
              <a:t>It is a modeling and simulation engine</a:t>
            </a:r>
          </a:p>
          <a:p>
            <a:pPr lvl="1"/>
            <a:r>
              <a:rPr lang="en-US" sz="1800" dirty="0"/>
              <a:t>It provides capability to define/modify a network topology</a:t>
            </a:r>
          </a:p>
          <a:p>
            <a:pPr lvl="1"/>
            <a:r>
              <a:rPr lang="en-US" sz="1800" dirty="0"/>
              <a:t>It provides capability to apply a traffic matrix to that topology to get simulation results</a:t>
            </a:r>
          </a:p>
          <a:p>
            <a:pPr lvl="1"/>
            <a:r>
              <a:rPr lang="en-US" sz="1800" dirty="0"/>
              <a:t>It does NOT provide a traffic matrix for your network</a:t>
            </a:r>
          </a:p>
          <a:p>
            <a:pPr lvl="2"/>
            <a:r>
              <a:rPr lang="en-US" sz="1600" dirty="0"/>
              <a:t>The user will have to create the traffic matrices for their network</a:t>
            </a:r>
          </a:p>
          <a:p>
            <a:pPr lvl="2"/>
            <a:r>
              <a:rPr lang="en-US" sz="1600" dirty="0"/>
              <a:t>Network modeling aside, in order to understand your network, it is imperative to understand the traffic matrix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365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49C2-BA77-2B45-8D93-37AC182E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Getting and using pyNTM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CC126-4B5C-E642-9BC0-8143B7601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4" y="1693889"/>
            <a:ext cx="6910685" cy="470691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Get pyNTM – 2 options</a:t>
            </a:r>
          </a:p>
          <a:p>
            <a:pPr lvl="1"/>
            <a:r>
              <a:rPr lang="en-US" sz="2000" dirty="0" err="1"/>
              <a:t>PyPI</a:t>
            </a:r>
            <a:r>
              <a:rPr lang="en-US" sz="2000" dirty="0"/>
              <a:t> – </a:t>
            </a:r>
            <a:r>
              <a:rPr lang="en-US" sz="2000" dirty="0" err="1"/>
              <a:t>PYthon</a:t>
            </a:r>
            <a:r>
              <a:rPr lang="en-US" sz="2000" dirty="0"/>
              <a:t> Package Index</a:t>
            </a:r>
          </a:p>
          <a:p>
            <a:pPr lvl="2"/>
            <a:r>
              <a:rPr lang="en-US" sz="1800" dirty="0"/>
              <a:t>From OS CLI</a:t>
            </a:r>
            <a:r>
              <a:rPr lang="en-US" sz="1800" i="1" dirty="0"/>
              <a:t>: pip3 install pyNTM</a:t>
            </a:r>
          </a:p>
          <a:p>
            <a:pPr lvl="1"/>
            <a:r>
              <a:rPr lang="en-US" sz="2000" dirty="0"/>
              <a:t>Download the repository from </a:t>
            </a:r>
            <a:r>
              <a:rPr lang="en-US" sz="2000" dirty="0" err="1"/>
              <a:t>Github</a:t>
            </a:r>
            <a:endParaRPr lang="en-US" sz="2000" dirty="0"/>
          </a:p>
          <a:p>
            <a:pPr lvl="2"/>
            <a:r>
              <a:rPr lang="en-US" sz="1800" dirty="0">
                <a:hlinkClick r:id="rId2"/>
              </a:rPr>
              <a:t>https://github.com/tim-fiola/network_traffic_modeler_py3</a:t>
            </a:r>
            <a:endParaRPr lang="en-US" sz="1800" dirty="0"/>
          </a:p>
          <a:p>
            <a:pPr lvl="2"/>
            <a:r>
              <a:rPr lang="en-US" sz="1800" dirty="0"/>
              <a:t>pip3 installs current master branch</a:t>
            </a:r>
          </a:p>
          <a:p>
            <a:pPr lvl="2"/>
            <a:r>
              <a:rPr lang="en-US" sz="1800" dirty="0"/>
              <a:t>Dev branch has additional features under development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>
                <a:hlinkClick r:id="rId3"/>
              </a:rPr>
              <a:t>https://pyntm.readthedocs.io/en/latest/index.html</a:t>
            </a:r>
            <a:endParaRPr lang="en-US" sz="2000" dirty="0"/>
          </a:p>
          <a:p>
            <a:pPr lvl="1"/>
            <a:r>
              <a:rPr lang="en-US" sz="2000" dirty="0"/>
              <a:t>Docstrings are also available via help call for the def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15602-E20A-9B47-B173-C9BB05554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548" y="4658922"/>
            <a:ext cx="4951531" cy="1741878"/>
          </a:xfrm>
          <a:prstGeom prst="rect">
            <a:avLst/>
          </a:prstGeom>
          <a:ln w="2222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36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F0047-AF16-D544-A20B-018C2762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About the model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CD861-FD7E-4244-A4F8-DA9068321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5011197" cy="4989189"/>
          </a:xfrm>
        </p:spPr>
        <p:txBody>
          <a:bodyPr>
            <a:normAutofit/>
          </a:bodyPr>
          <a:lstStyle/>
          <a:p>
            <a:r>
              <a:rPr lang="en-US" dirty="0"/>
              <a:t>Tab separated file that describes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Nodes</a:t>
            </a:r>
          </a:p>
          <a:p>
            <a:pPr lvl="2"/>
            <a:r>
              <a:rPr lang="en-US" dirty="0"/>
              <a:t>Nodes can be inferred from their interface objects</a:t>
            </a:r>
          </a:p>
          <a:p>
            <a:pPr lvl="2"/>
            <a:r>
              <a:rPr lang="en-US" dirty="0"/>
              <a:t>The NODES_TABLE is present in the event that</a:t>
            </a:r>
          </a:p>
          <a:p>
            <a:pPr lvl="3"/>
            <a:r>
              <a:rPr lang="en-US" dirty="0"/>
              <a:t>You want to add other attributes for a Node (latitude, longitude)</a:t>
            </a:r>
          </a:p>
          <a:p>
            <a:pPr lvl="3"/>
            <a:r>
              <a:rPr lang="en-US" dirty="0"/>
              <a:t>You want to load an </a:t>
            </a:r>
            <a:r>
              <a:rPr lang="en-US" i="1" dirty="0"/>
              <a:t>orphan node </a:t>
            </a:r>
            <a:r>
              <a:rPr lang="en-US" dirty="0"/>
              <a:t>to your model (a Node that has no interfaces)</a:t>
            </a:r>
          </a:p>
          <a:p>
            <a:pPr lvl="1"/>
            <a:r>
              <a:rPr lang="en-US" dirty="0"/>
              <a:t>Demands</a:t>
            </a:r>
          </a:p>
          <a:p>
            <a:pPr lvl="1"/>
            <a:r>
              <a:rPr lang="en-US" dirty="0"/>
              <a:t>RSVP LSPs (if applicable)</a:t>
            </a:r>
          </a:p>
          <a:p>
            <a:r>
              <a:rPr lang="en-US" dirty="0"/>
              <a:t>Use the example model file as a template for making a model of your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6C05A-38D2-ED4F-A7E7-BAB0372A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71" y="178784"/>
            <a:ext cx="3184673" cy="65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7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8BDBF1-E4A9-9843-A83E-53A5B4F5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2A938-0D33-1A4B-A70A-725B62B6A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6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7E61-99E0-A041-B428-CEA935C9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dirty="0"/>
              <a:t>Copy the repository zip file to a practice directory and unzip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37D72-1F4D-8F43-B461-996C17945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889" y="339217"/>
            <a:ext cx="5424112" cy="1801089"/>
          </a:xfrm>
        </p:spPr>
        <p:txBody>
          <a:bodyPr>
            <a:normAutofit/>
          </a:bodyPr>
          <a:lstStyle/>
          <a:p>
            <a:r>
              <a:rPr lang="en-US" dirty="0"/>
              <a:t>Copying the repository will allow you to use some of the additional tools to improve your user experience</a:t>
            </a:r>
          </a:p>
          <a:p>
            <a:pPr lvl="1"/>
            <a:r>
              <a:rPr lang="en-US" dirty="0"/>
              <a:t>Visualization</a:t>
            </a:r>
          </a:p>
          <a:p>
            <a:pPr lvl="1"/>
            <a:r>
              <a:rPr lang="en-US" dirty="0"/>
              <a:t>Simple user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1F5D0-4576-4A4E-A225-AAE4F598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89" y="4048918"/>
            <a:ext cx="8080918" cy="808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A97C6F-2415-D842-8CF0-62488D4E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02" y="2140306"/>
            <a:ext cx="8576198" cy="3079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3B600-F369-4841-860F-ADAF4D49F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802" y="5709789"/>
            <a:ext cx="6525027" cy="6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883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21996</TotalTime>
  <Words>2024</Words>
  <Application>Microsoft Macintosh PowerPoint</Application>
  <PresentationFormat>Widescreen</PresentationFormat>
  <Paragraphs>239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Trebuchet MS</vt:lpstr>
      <vt:lpstr>Wingdings 3</vt:lpstr>
      <vt:lpstr>Facet</vt:lpstr>
      <vt:lpstr>pyNTM Training Module 2 – getting started</vt:lpstr>
      <vt:lpstr>Versioning</vt:lpstr>
      <vt:lpstr>Course topics</vt:lpstr>
      <vt:lpstr>Course topics (continued)</vt:lpstr>
      <vt:lpstr>What is pyNTM?</vt:lpstr>
      <vt:lpstr>Getting and using pyNTM</vt:lpstr>
      <vt:lpstr>About the model file</vt:lpstr>
      <vt:lpstr>Exercise setup</vt:lpstr>
      <vt:lpstr>Copy the repository zip file to a practice directory and unzip it</vt:lpstr>
      <vt:lpstr>Set up your virtual environment (optional)</vt:lpstr>
      <vt:lpstr>Let’s get started!</vt:lpstr>
      <vt:lpstr>Converging the model</vt:lpstr>
      <vt:lpstr>Converging the model (continued)</vt:lpstr>
      <vt:lpstr>Visualization (beta) - optional</vt:lpstr>
      <vt:lpstr>Live Exercise 1: Shortest path(s)</vt:lpstr>
      <vt:lpstr>A quick look at interface utilization</vt:lpstr>
      <vt:lpstr>Live Exercise 2: Failing an Interface/Circuit</vt:lpstr>
      <vt:lpstr>Step 1 (continued) – get Interface Object (technique 2) </vt:lpstr>
      <vt:lpstr>Live Exercise 2: Failing an Interface/Circuit (continued)</vt:lpstr>
      <vt:lpstr>Live Exercise 3: Finding traffic demands on an interface</vt:lpstr>
      <vt:lpstr>Live Exercise 3: Finding traffic demands on an interface (continued)</vt:lpstr>
      <vt:lpstr>Live Exercise 4: Finding Demand path(s) in an IGP network</vt:lpstr>
      <vt:lpstr>Live Exercise 4: Finding Demand path(s) in an IGP network (continued)</vt:lpstr>
      <vt:lpstr>Live Exercise 5: Unfailing an Interface</vt:lpstr>
      <vt:lpstr>Simple User Interface tool (beta)</vt:lpstr>
      <vt:lpstr>Simple UI – getting started</vt:lpstr>
      <vt:lpstr>Node Explorer</vt:lpstr>
      <vt:lpstr>Demand Explorer</vt:lpstr>
      <vt:lpstr>Interface Explorer</vt:lpstr>
      <vt:lpstr>Path Explorer</vt:lpstr>
      <vt:lpstr>FIN</vt:lpstr>
      <vt:lpstr>BACKUP SLIDES</vt:lpstr>
      <vt:lpstr>LIVE DEMO – virtual environment</vt:lpstr>
      <vt:lpstr>Get sample model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pyNTM Training Module 2 – getting started</dc:title>
  <dc:creator>Tim Fiola</dc:creator>
  <cp:lastModifiedBy>Tim Fiola</cp:lastModifiedBy>
  <cp:revision>46</cp:revision>
  <dcterms:created xsi:type="dcterms:W3CDTF">2019-11-12T17:10:41Z</dcterms:created>
  <dcterms:modified xsi:type="dcterms:W3CDTF">2019-12-06T18:36:36Z</dcterms:modified>
</cp:coreProperties>
</file>